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5740" r:id="rId2"/>
    <p:sldMasterId id="2147485766" r:id="rId3"/>
    <p:sldMasterId id="2147485779" r:id="rId4"/>
    <p:sldMasterId id="2147485791" r:id="rId5"/>
    <p:sldMasterId id="2147485806" r:id="rId6"/>
    <p:sldMasterId id="2147485821" r:id="rId7"/>
    <p:sldMasterId id="2147485836" r:id="rId8"/>
    <p:sldMasterId id="2147485852" r:id="rId9"/>
    <p:sldMasterId id="2147485864" r:id="rId10"/>
    <p:sldMasterId id="2147485876" r:id="rId11"/>
    <p:sldMasterId id="2147485888" r:id="rId12"/>
    <p:sldMasterId id="2147485900" r:id="rId13"/>
    <p:sldMasterId id="2147485906" r:id="rId14"/>
  </p:sldMasterIdLst>
  <p:notesMasterIdLst>
    <p:notesMasterId r:id="rId54"/>
  </p:notesMasterIdLst>
  <p:sldIdLst>
    <p:sldId id="398" r:id="rId15"/>
    <p:sldId id="459" r:id="rId16"/>
    <p:sldId id="458" r:id="rId17"/>
    <p:sldId id="455" r:id="rId18"/>
    <p:sldId id="472" r:id="rId19"/>
    <p:sldId id="473" r:id="rId20"/>
    <p:sldId id="456" r:id="rId21"/>
    <p:sldId id="462" r:id="rId22"/>
    <p:sldId id="482" r:id="rId23"/>
    <p:sldId id="497" r:id="rId24"/>
    <p:sldId id="484" r:id="rId25"/>
    <p:sldId id="483" r:id="rId26"/>
    <p:sldId id="488" r:id="rId27"/>
    <p:sldId id="490" r:id="rId28"/>
    <p:sldId id="491" r:id="rId29"/>
    <p:sldId id="492" r:id="rId30"/>
    <p:sldId id="489" r:id="rId31"/>
    <p:sldId id="460" r:id="rId32"/>
    <p:sldId id="479" r:id="rId33"/>
    <p:sldId id="481" r:id="rId34"/>
    <p:sldId id="493" r:id="rId35"/>
    <p:sldId id="467" r:id="rId36"/>
    <p:sldId id="463" r:id="rId37"/>
    <p:sldId id="469" r:id="rId38"/>
    <p:sldId id="448" r:id="rId39"/>
    <p:sldId id="461" r:id="rId40"/>
    <p:sldId id="445" r:id="rId41"/>
    <p:sldId id="449" r:id="rId42"/>
    <p:sldId id="450" r:id="rId43"/>
    <p:sldId id="451" r:id="rId44"/>
    <p:sldId id="452" r:id="rId45"/>
    <p:sldId id="453" r:id="rId46"/>
    <p:sldId id="474" r:id="rId47"/>
    <p:sldId id="476" r:id="rId48"/>
    <p:sldId id="477" r:id="rId49"/>
    <p:sldId id="494" r:id="rId50"/>
    <p:sldId id="495" r:id="rId51"/>
    <p:sldId id="487" r:id="rId52"/>
    <p:sldId id="496" r:id="rId53"/>
  </p:sldIdLst>
  <p:sldSz cx="9144000" cy="6858000" type="screen4x3"/>
  <p:notesSz cx="6858000" cy="9077325"/>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 Kearns" initials="E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00FF00"/>
    <a:srgbClr val="008080"/>
    <a:srgbClr val="FF66FF"/>
    <a:srgbClr val="00FFFF"/>
    <a:srgbClr val="FF00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3" autoAdjust="0"/>
    <p:restoredTop sz="84661" autoAdjust="0"/>
  </p:normalViewPr>
  <p:slideViewPr>
    <p:cSldViewPr>
      <p:cViewPr>
        <p:scale>
          <a:sx n="60" d="100"/>
          <a:sy n="60" d="100"/>
        </p:scale>
        <p:origin x="-172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103" tIns="45551" rIns="91103" bIns="45551" numCol="1" anchor="t" anchorCtr="0" compatLnSpc="1">
            <a:prstTxWarp prst="textNoShape">
              <a:avLst/>
            </a:prstTxWarp>
          </a:bodyPr>
          <a:lstStyle>
            <a:lvl1pPr defTabSz="910620">
              <a:defRPr sz="1200">
                <a:latin typeface="Tahoma" pitchFamily="34" charset="0"/>
              </a:defRPr>
            </a:lvl1pPr>
          </a:lstStyle>
          <a:p>
            <a:pPr>
              <a:defRPr/>
            </a:pPr>
            <a:endParaRPr lang="en-US"/>
          </a:p>
        </p:txBody>
      </p:sp>
      <p:sp>
        <p:nvSpPr>
          <p:cNvPr id="279555" name="Rectangle 3"/>
          <p:cNvSpPr>
            <a:spLocks noGrp="1" noChangeArrowheads="1"/>
          </p:cNvSpPr>
          <p:nvPr>
            <p:ph type="dt" idx="1"/>
          </p:nvPr>
        </p:nvSpPr>
        <p:spPr bwMode="auto">
          <a:xfrm>
            <a:off x="3887788" y="0"/>
            <a:ext cx="2970212" cy="454025"/>
          </a:xfrm>
          <a:prstGeom prst="rect">
            <a:avLst/>
          </a:prstGeom>
          <a:noFill/>
          <a:ln w="9525">
            <a:noFill/>
            <a:miter lim="800000"/>
            <a:headEnd/>
            <a:tailEnd/>
          </a:ln>
          <a:effectLst/>
        </p:spPr>
        <p:txBody>
          <a:bodyPr vert="horz" wrap="square" lIns="91103" tIns="45551" rIns="91103" bIns="45551" numCol="1" anchor="t" anchorCtr="0" compatLnSpc="1">
            <a:prstTxWarp prst="textNoShape">
              <a:avLst/>
            </a:prstTxWarp>
          </a:bodyPr>
          <a:lstStyle>
            <a:lvl1pPr algn="r" defTabSz="910620">
              <a:defRPr sz="1200">
                <a:latin typeface="Tahoma" pitchFamily="34"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62050" y="681038"/>
            <a:ext cx="4537075" cy="3403600"/>
          </a:xfrm>
          <a:prstGeom prst="rect">
            <a:avLst/>
          </a:prstGeom>
          <a:noFill/>
          <a:ln w="9525">
            <a:solidFill>
              <a:srgbClr val="000000"/>
            </a:solidFill>
            <a:miter lim="800000"/>
            <a:headEnd/>
            <a:tailEnd/>
          </a:ln>
        </p:spPr>
      </p:sp>
      <p:sp>
        <p:nvSpPr>
          <p:cNvPr id="279557" name="Rectangle 5"/>
          <p:cNvSpPr>
            <a:spLocks noGrp="1" noChangeArrowheads="1"/>
          </p:cNvSpPr>
          <p:nvPr>
            <p:ph type="body" sz="quarter" idx="3"/>
          </p:nvPr>
        </p:nvSpPr>
        <p:spPr bwMode="auto">
          <a:xfrm>
            <a:off x="914400" y="4311650"/>
            <a:ext cx="5029200" cy="4084638"/>
          </a:xfrm>
          <a:prstGeom prst="rect">
            <a:avLst/>
          </a:prstGeom>
          <a:noFill/>
          <a:ln w="9525">
            <a:noFill/>
            <a:miter lim="800000"/>
            <a:headEnd/>
            <a:tailEnd/>
          </a:ln>
          <a:effectLst/>
        </p:spPr>
        <p:txBody>
          <a:bodyPr vert="horz" wrap="square" lIns="91103" tIns="45551" rIns="91103" bIns="455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9558" name="Rectangle 6"/>
          <p:cNvSpPr>
            <a:spLocks noGrp="1" noChangeArrowheads="1"/>
          </p:cNvSpPr>
          <p:nvPr>
            <p:ph type="ftr" sz="quarter" idx="4"/>
          </p:nvPr>
        </p:nvSpPr>
        <p:spPr bwMode="auto">
          <a:xfrm>
            <a:off x="0" y="8623300"/>
            <a:ext cx="2971800" cy="454025"/>
          </a:xfrm>
          <a:prstGeom prst="rect">
            <a:avLst/>
          </a:prstGeom>
          <a:noFill/>
          <a:ln w="9525">
            <a:noFill/>
            <a:miter lim="800000"/>
            <a:headEnd/>
            <a:tailEnd/>
          </a:ln>
          <a:effectLst/>
        </p:spPr>
        <p:txBody>
          <a:bodyPr vert="horz" wrap="square" lIns="91103" tIns="45551" rIns="91103" bIns="45551" numCol="1" anchor="b" anchorCtr="0" compatLnSpc="1">
            <a:prstTxWarp prst="textNoShape">
              <a:avLst/>
            </a:prstTxWarp>
          </a:bodyPr>
          <a:lstStyle>
            <a:lvl1pPr defTabSz="910620">
              <a:defRPr sz="1200">
                <a:latin typeface="Tahoma" pitchFamily="34" charset="0"/>
              </a:defRPr>
            </a:lvl1pPr>
          </a:lstStyle>
          <a:p>
            <a:pPr>
              <a:defRPr/>
            </a:pPr>
            <a:endParaRPr lang="en-US"/>
          </a:p>
        </p:txBody>
      </p:sp>
      <p:sp>
        <p:nvSpPr>
          <p:cNvPr id="279559" name="Rectangle 7"/>
          <p:cNvSpPr>
            <a:spLocks noGrp="1" noChangeArrowheads="1"/>
          </p:cNvSpPr>
          <p:nvPr>
            <p:ph type="sldNum" sz="quarter" idx="5"/>
          </p:nvPr>
        </p:nvSpPr>
        <p:spPr bwMode="auto">
          <a:xfrm>
            <a:off x="3887788" y="8623300"/>
            <a:ext cx="2970212" cy="454025"/>
          </a:xfrm>
          <a:prstGeom prst="rect">
            <a:avLst/>
          </a:prstGeom>
          <a:noFill/>
          <a:ln w="9525">
            <a:noFill/>
            <a:miter lim="800000"/>
            <a:headEnd/>
            <a:tailEnd/>
          </a:ln>
          <a:effectLst/>
        </p:spPr>
        <p:txBody>
          <a:bodyPr vert="horz" wrap="square" lIns="91103" tIns="45551" rIns="91103" bIns="45551" numCol="1" anchor="b" anchorCtr="0" compatLnSpc="1">
            <a:prstTxWarp prst="textNoShape">
              <a:avLst/>
            </a:prstTxWarp>
          </a:bodyPr>
          <a:lstStyle>
            <a:lvl1pPr algn="r" defTabSz="910620">
              <a:defRPr sz="1200">
                <a:latin typeface="Tahoma" pitchFamily="34" charset="0"/>
              </a:defRPr>
            </a:lvl1pPr>
          </a:lstStyle>
          <a:p>
            <a:pPr>
              <a:defRPr/>
            </a:pPr>
            <a:fld id="{71C49728-B63A-4218-AA89-E2ECF314472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endParaRPr lang="en-US" smtClean="0">
              <a:latin typeface="Calibri" pitchFamily="48" charset="0"/>
              <a:ea typeface="ＭＳ Ｐゴシック" pitchFamily="4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9701B316-3CCD-4028-892F-4E71E5A08C42}" type="slidenum">
              <a:rPr lang="en-US">
                <a:solidFill>
                  <a:prstClr val="black"/>
                </a:solidFill>
              </a:rPr>
              <a:pPr/>
              <a:t>24</a:t>
            </a:fld>
            <a:endParaRPr lang="en-US">
              <a:solidFill>
                <a:prstClr val="black"/>
              </a:solidFill>
            </a:endParaRPr>
          </a:p>
        </p:txBody>
      </p:sp>
      <p:sp>
        <p:nvSpPr>
          <p:cNvPr id="44034" name="Rectangle 2"/>
          <p:cNvSpPr>
            <a:spLocks noGrp="1" noRot="1" noChangeAspect="1" noChangeArrowheads="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CFC5FE-1C2D-4603-AD44-421CF5191A18}"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C49728-B63A-4218-AA89-E2ECF3144726}"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much deliberation &amp; consultation priority </a:t>
            </a:r>
            <a:r>
              <a:rPr lang="en-US" baseline="0" dirty="0" err="1" smtClean="0"/>
              <a:t>PoI</a:t>
            </a:r>
            <a:r>
              <a:rPr lang="en-US" baseline="0" dirty="0" smtClean="0"/>
              <a:t> and associated key indicators of states were determined.  Most are relevant to Estuaries.  </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C25388-9A86-485F-8465-64DF53AD8641}"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Then, based on the data requirements for each end-to-end solution, essential ecosystem state variable to be monitored were identified. These included geophysical, chemical, biological &amp; biophysical state variables. </a:t>
            </a:r>
            <a:endParaRPr lang="en-US" dirty="0"/>
          </a:p>
        </p:txBody>
      </p:sp>
      <p:sp>
        <p:nvSpPr>
          <p:cNvPr id="4" name="Slide Number Placeholder 3"/>
          <p:cNvSpPr>
            <a:spLocks noGrp="1"/>
          </p:cNvSpPr>
          <p:nvPr>
            <p:ph type="sldNum" sz="quarter" idx="10"/>
          </p:nvPr>
        </p:nvSpPr>
        <p:spPr/>
        <p:txBody>
          <a:bodyPr/>
          <a:lstStyle/>
          <a:p>
            <a:fld id="{F7C25388-9A86-485F-8465-64DF53AD8641}"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E13288-0C06-437A-9D3E-989A1C26BE09}"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01F9D6-15F0-43C0-A3F8-34913F3C13F7}" type="slidenum">
              <a:rPr lang="en-US">
                <a:solidFill>
                  <a:prstClr val="black"/>
                </a:solidFill>
              </a:rPr>
              <a:pPr/>
              <a:t>18</a:t>
            </a:fld>
            <a:endParaRPr lang="en-US">
              <a:solidFill>
                <a:prstClr val="black"/>
              </a:solidFill>
            </a:endParaRPr>
          </a:p>
        </p:txBody>
      </p:sp>
      <p:sp>
        <p:nvSpPr>
          <p:cNvPr id="748546" name="Rectangle 2"/>
          <p:cNvSpPr>
            <a:spLocks noGrp="1" noRot="1" noChangeAspect="1" noChangeArrowheads="1" noTextEdit="1"/>
          </p:cNvSpPr>
          <p:nvPr>
            <p:ph type="sldImg"/>
          </p:nvPr>
        </p:nvSpPr>
        <p:spPr>
          <a:ln/>
        </p:spPr>
      </p:sp>
      <p:sp>
        <p:nvSpPr>
          <p:cNvPr id="7485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NOAA National Centers for Coastal Ocean Science have produced a bulletin on location and three day forecast of the </a:t>
            </a:r>
            <a:r>
              <a:rPr lang="en-US" altLang="en-US" dirty="0" err="1" smtClean="0"/>
              <a:t>cyanobacteria</a:t>
            </a:r>
            <a:r>
              <a:rPr lang="en-US" altLang="en-US" dirty="0" smtClean="0"/>
              <a:t> blooms at the end of each week. </a:t>
            </a:r>
          </a:p>
        </p:txBody>
      </p:sp>
      <p:sp>
        <p:nvSpPr>
          <p:cNvPr id="112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5468" eaLnBrk="0" hangingPunct="0">
              <a:defRPr sz="1900">
                <a:solidFill>
                  <a:schemeClr val="tx1"/>
                </a:solidFill>
                <a:latin typeface="Arial" charset="0"/>
              </a:defRPr>
            </a:lvl1pPr>
            <a:lvl2pPr marL="720067" indent="-276949" defTabSz="895468" eaLnBrk="0" hangingPunct="0">
              <a:defRPr sz="1900">
                <a:solidFill>
                  <a:schemeClr val="tx1"/>
                </a:solidFill>
                <a:latin typeface="Arial" charset="0"/>
              </a:defRPr>
            </a:lvl2pPr>
            <a:lvl3pPr marL="1107796" indent="-221559" defTabSz="895468" eaLnBrk="0" hangingPunct="0">
              <a:defRPr sz="1900">
                <a:solidFill>
                  <a:schemeClr val="tx1"/>
                </a:solidFill>
                <a:latin typeface="Arial" charset="0"/>
              </a:defRPr>
            </a:lvl3pPr>
            <a:lvl4pPr marL="1550914" indent="-221559" defTabSz="895468" eaLnBrk="0" hangingPunct="0">
              <a:defRPr sz="1900">
                <a:solidFill>
                  <a:schemeClr val="tx1"/>
                </a:solidFill>
                <a:latin typeface="Arial" charset="0"/>
              </a:defRPr>
            </a:lvl4pPr>
            <a:lvl5pPr marL="1994032" indent="-221559" defTabSz="895468" eaLnBrk="0" hangingPunct="0">
              <a:defRPr sz="1900">
                <a:solidFill>
                  <a:schemeClr val="tx1"/>
                </a:solidFill>
                <a:latin typeface="Arial" charset="0"/>
              </a:defRPr>
            </a:lvl5pPr>
            <a:lvl6pPr marL="2437150" indent="-221559" defTabSz="895468" eaLnBrk="0" fontAlgn="base" hangingPunct="0">
              <a:spcBef>
                <a:spcPct val="0"/>
              </a:spcBef>
              <a:spcAft>
                <a:spcPct val="0"/>
              </a:spcAft>
              <a:defRPr sz="1900">
                <a:solidFill>
                  <a:schemeClr val="tx1"/>
                </a:solidFill>
                <a:latin typeface="Arial" charset="0"/>
              </a:defRPr>
            </a:lvl6pPr>
            <a:lvl7pPr marL="2880269" indent="-221559" defTabSz="895468" eaLnBrk="0" fontAlgn="base" hangingPunct="0">
              <a:spcBef>
                <a:spcPct val="0"/>
              </a:spcBef>
              <a:spcAft>
                <a:spcPct val="0"/>
              </a:spcAft>
              <a:defRPr sz="1900">
                <a:solidFill>
                  <a:schemeClr val="tx1"/>
                </a:solidFill>
                <a:latin typeface="Arial" charset="0"/>
              </a:defRPr>
            </a:lvl7pPr>
            <a:lvl8pPr marL="3323387" indent="-221559" defTabSz="895468" eaLnBrk="0" fontAlgn="base" hangingPunct="0">
              <a:spcBef>
                <a:spcPct val="0"/>
              </a:spcBef>
              <a:spcAft>
                <a:spcPct val="0"/>
              </a:spcAft>
              <a:defRPr sz="1900">
                <a:solidFill>
                  <a:schemeClr val="tx1"/>
                </a:solidFill>
                <a:latin typeface="Arial" charset="0"/>
              </a:defRPr>
            </a:lvl8pPr>
            <a:lvl9pPr marL="3766505" indent="-221559" defTabSz="895468" eaLnBrk="0" fontAlgn="base" hangingPunct="0">
              <a:spcBef>
                <a:spcPct val="0"/>
              </a:spcBef>
              <a:spcAft>
                <a:spcPct val="0"/>
              </a:spcAft>
              <a:defRPr sz="1900">
                <a:solidFill>
                  <a:schemeClr val="tx1"/>
                </a:solidFill>
                <a:latin typeface="Arial" charset="0"/>
              </a:defRPr>
            </a:lvl9pPr>
          </a:lstStyle>
          <a:p>
            <a:fld id="{57E1A69D-C7E7-4050-AAFB-D85E18912130}" type="slidenum">
              <a:rPr lang="en-US" altLang="en-US" sz="1200" smtClean="0">
                <a:solidFill>
                  <a:prstClr val="black"/>
                </a:solidFill>
                <a:latin typeface="Times New Roman" pitchFamily="18" charset="0"/>
              </a:rPr>
              <a:pPr/>
              <a:t>19</a:t>
            </a:fld>
            <a:endParaRPr lang="en-US" altLang="en-US" sz="1200" dirty="0" smtClean="0">
              <a:solidFill>
                <a:prstClr val="black"/>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6CF6AD7-3B2A-4984-8831-BB517631474C}" type="slidenum">
              <a:rPr lang="en-US" smtClean="0">
                <a:solidFill>
                  <a:prstClr val="black"/>
                </a:solidFill>
              </a:rPr>
              <a:pPr>
                <a:defRPr/>
              </a:pPr>
              <a:t>20</a:t>
            </a:fld>
            <a:endParaRPr lang="en-US">
              <a:solidFill>
                <a:prstClr val="black"/>
              </a:solidFill>
            </a:endParaRPr>
          </a:p>
        </p:txBody>
      </p:sp>
    </p:spTree>
    <p:extLst>
      <p:ext uri="{BB962C8B-B14F-4D97-AF65-F5344CB8AC3E}">
        <p14:creationId xmlns="" xmlns:p14="http://schemas.microsoft.com/office/powerpoint/2010/main" val="190096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5C29E9-17D0-4FB9-B7AB-0BC96E988F56}" type="slidenum">
              <a:rPr lang="en-US">
                <a:solidFill>
                  <a:prstClr val="black"/>
                </a:solidFill>
              </a:rPr>
              <a:pPr/>
              <a:t>21</a:t>
            </a:fld>
            <a:endParaRPr lang="en-US">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jpl_logo"/>
          <p:cNvPicPr>
            <a:picLocks noChangeAspect="1" noChangeArrowheads="1"/>
          </p:cNvPicPr>
          <p:nvPr/>
        </p:nvPicPr>
        <p:blipFill>
          <a:blip r:embed="rId2" cstate="print"/>
          <a:srcRect/>
          <a:stretch>
            <a:fillRect/>
          </a:stretch>
        </p:blipFill>
        <p:spPr bwMode="auto">
          <a:xfrm>
            <a:off x="8001000" y="152400"/>
            <a:ext cx="1143000" cy="336550"/>
          </a:xfrm>
          <a:prstGeom prst="rect">
            <a:avLst/>
          </a:prstGeom>
          <a:noFill/>
          <a:ln w="9525">
            <a:noFill/>
            <a:miter lim="800000"/>
            <a:headEnd/>
            <a:tailEnd/>
          </a:ln>
        </p:spPr>
      </p:pic>
      <p:pic>
        <p:nvPicPr>
          <p:cNvPr id="5" name="Picture 8" descr="nasa_meatball"/>
          <p:cNvPicPr>
            <a:picLocks noChangeAspect="1" noChangeArrowheads="1"/>
          </p:cNvPicPr>
          <p:nvPr/>
        </p:nvPicPr>
        <p:blipFill>
          <a:blip r:embed="rId3" cstate="print"/>
          <a:srcRect/>
          <a:stretch>
            <a:fillRect/>
          </a:stretch>
        </p:blipFill>
        <p:spPr bwMode="auto">
          <a:xfrm>
            <a:off x="152400" y="76200"/>
            <a:ext cx="762000" cy="658813"/>
          </a:xfrm>
          <a:prstGeom prst="rect">
            <a:avLst/>
          </a:prstGeom>
          <a:noFill/>
          <a:ln w="9525">
            <a:noFill/>
            <a:miter lim="800000"/>
            <a:headEnd/>
            <a:tailEnd/>
          </a:ln>
        </p:spPr>
      </p:pic>
      <p:sp>
        <p:nvSpPr>
          <p:cNvPr id="3277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327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46A9DBFB-BCC9-4DC2-9884-3F1E2E823EB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73E5E7-6D86-4ADA-8599-27F6061B238A}"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4597708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2319850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420409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5297342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5750762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EF82C7-F1B2-4816-9553-4257C34CDED7}"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52128-F209-4880-BDEA-519D10B8C5C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7EAE6-8438-4689-8ABB-86F07BB61B5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435719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69432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76462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45764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13D8112-2597-408F-A6DF-175A8C11CDAF}"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37462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14291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5973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192501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74426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82529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21125-79E3-4342-BA77-BDB13FE4BCBF}"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0C15DA-497D-074D-92A4-6CF5110543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33936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9876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877362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9529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327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2772" name="Rectangle 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32773"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32774" name="Rectangle 6"/>
          <p:cNvSpPr>
            <a:spLocks noGrp="1" noChangeArrowheads="1"/>
          </p:cNvSpPr>
          <p:nvPr>
            <p:ph type="sldNum" sz="quarter" idx="4"/>
          </p:nvPr>
        </p:nvSpPr>
        <p:spPr/>
        <p:txBody>
          <a:bodyPr/>
          <a:lstStyle>
            <a:lvl1pPr>
              <a:defRPr/>
            </a:lvl1pPr>
          </a:lstStyle>
          <a:p>
            <a:fld id="{AFDCEDFA-108C-47DC-B7A7-5D1B94DBBF79}" type="slidenum">
              <a:rPr lang="en-US">
                <a:solidFill>
                  <a:srgbClr val="FFFFFF"/>
                </a:solidFill>
              </a:rPr>
              <a:pPr/>
              <a:t>‹#›</a:t>
            </a:fld>
            <a:endParaRPr lang="en-US">
              <a:solidFill>
                <a:srgbClr val="FFFFFF"/>
              </a:solidFill>
            </a:endParaRPr>
          </a:p>
        </p:txBody>
      </p:sp>
      <p:pic>
        <p:nvPicPr>
          <p:cNvPr id="32775" name="Picture 7" descr="jpl_logo"/>
          <p:cNvPicPr>
            <a:picLocks noChangeAspect="1" noChangeArrowheads="1"/>
          </p:cNvPicPr>
          <p:nvPr/>
        </p:nvPicPr>
        <p:blipFill>
          <a:blip r:embed="rId2" cstate="print"/>
          <a:srcRect/>
          <a:stretch>
            <a:fillRect/>
          </a:stretch>
        </p:blipFill>
        <p:spPr bwMode="auto">
          <a:xfrm>
            <a:off x="8001000" y="152400"/>
            <a:ext cx="1143000" cy="336550"/>
          </a:xfrm>
          <a:prstGeom prst="rect">
            <a:avLst/>
          </a:prstGeom>
          <a:noFill/>
        </p:spPr>
      </p:pic>
      <p:pic>
        <p:nvPicPr>
          <p:cNvPr id="32776" name="Picture 8" descr="nasa_meatball"/>
          <p:cNvPicPr>
            <a:picLocks noChangeAspect="1" noChangeArrowheads="1"/>
          </p:cNvPicPr>
          <p:nvPr/>
        </p:nvPicPr>
        <p:blipFill>
          <a:blip r:embed="rId3" cstate="print"/>
          <a:srcRect/>
          <a:stretch>
            <a:fillRect/>
          </a:stretch>
        </p:blipFill>
        <p:spPr bwMode="auto">
          <a:xfrm>
            <a:off x="152400" y="76200"/>
            <a:ext cx="762000" cy="658813"/>
          </a:xfrm>
          <a:prstGeom prst="rect">
            <a:avLst/>
          </a:prstGeom>
          <a:noFill/>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73108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80357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5084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79750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29011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75391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20322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10206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98766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87736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5854AFE-68A2-427B-8C88-1EE96ABEB04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95290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7310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80357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5084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79750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29011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75391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20322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25600-0687-B044-8BC4-B31E0BBA3FC2}"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F8BCD-9BC4-A149-AD4A-8F83029A81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10206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5"/>
          <p:cNvSpPr>
            <a:spLocks noGrp="1" noChangeArrowheads="1"/>
          </p:cNvSpPr>
          <p:nvPr>
            <p:ph type="ftr" sz="quarter" idx="10"/>
          </p:nvPr>
        </p:nvSpPr>
        <p:spPr>
          <a:xfrm>
            <a:off x="114300" y="6521450"/>
            <a:ext cx="4123592" cy="304800"/>
          </a:xfrm>
          <a:prstGeom prst="rect">
            <a:avLst/>
          </a:prstGeom>
          <a:ln/>
        </p:spPr>
        <p:txBody>
          <a:bodyPr/>
          <a:lstStyle>
            <a:lvl1pPr>
              <a:defRPr/>
            </a:lvl1pPr>
          </a:lstStyle>
          <a:p>
            <a:pPr>
              <a:defRPr/>
            </a:pPr>
            <a:endParaRPr lang="en-US" dirty="0">
              <a:solidFill>
                <a:srgbClr val="000000"/>
              </a:solidFill>
            </a:endParaRPr>
          </a:p>
        </p:txBody>
      </p:sp>
      <p:pic>
        <p:nvPicPr>
          <p:cNvPr id="6" name="Picture 5" descr="noaalogo.jpeg"/>
          <p:cNvPicPr>
            <a:picLocks noChangeAspect="1"/>
          </p:cNvPicPr>
          <p:nvPr userDrawn="1"/>
        </p:nvPicPr>
        <p:blipFill>
          <a:blip r:embed="rId2" cstate="print"/>
          <a:stretch>
            <a:fillRect/>
          </a:stretch>
        </p:blipFill>
        <p:spPr>
          <a:xfrm>
            <a:off x="7616084" y="44083"/>
            <a:ext cx="744766" cy="744766"/>
          </a:xfrm>
          <a:prstGeom prst="rect">
            <a:avLst/>
          </a:prstGeom>
        </p:spPr>
      </p:pic>
    </p:spTree>
    <p:extLst>
      <p:ext uri="{BB962C8B-B14F-4D97-AF65-F5344CB8AC3E}">
        <p14:creationId xmlns:p14="http://schemas.microsoft.com/office/powerpoint/2010/main" xmlns="" val="281746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AE6C6AA-3F57-4DAF-92C0-898F962F8E2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73070313-9BC1-4987-8428-DEB077BB53D5}" type="datetimeFigureOut">
              <a:rPr lang="en-US" sz="1800" smtClean="0">
                <a:solidFill>
                  <a:srgbClr val="000000"/>
                </a:solidFill>
                <a:latin typeface="Arial"/>
              </a:rPr>
              <a:pPr defTabSz="457200" eaLnBrk="1" fontAlgn="auto" hangingPunct="1">
                <a:spcBef>
                  <a:spcPts val="0"/>
                </a:spcBef>
                <a:spcAft>
                  <a:spcPts val="0"/>
                </a:spcAft>
              </a:pPr>
              <a:t>9/9/2014</a:t>
            </a:fld>
            <a:endParaRPr lang="en-US" sz="1800">
              <a:solidFill>
                <a:srgbClr val="000000"/>
              </a:solidFill>
              <a:latin typeface="Aria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E35B25EA-577E-4DD2-9AAC-A36AAF08B7E4}" type="slidenum">
              <a:rPr lang="en-US" sz="1800" smtClean="0">
                <a:solidFill>
                  <a:srgbClr val="000000"/>
                </a:solidFill>
                <a:latin typeface="Arial"/>
              </a:rPr>
              <a:pPr defTabSz="457200" eaLnBrk="1" fontAlgn="auto" hangingPunct="1">
                <a:spcBef>
                  <a:spcPts val="0"/>
                </a:spcBef>
                <a:spcAft>
                  <a:spcPts val="0"/>
                </a:spcAft>
              </a:pPr>
              <a:t>‹#›</a:t>
            </a:fld>
            <a:endParaRPr lang="en-US" sz="1800">
              <a:solidFill>
                <a:srgbClr val="000000"/>
              </a:solidFill>
              <a:latin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686800" y="6534150"/>
            <a:ext cx="457200" cy="323850"/>
          </a:xfrm>
          <a:prstGeom prst="rect">
            <a:avLst/>
          </a:prstGeom>
        </p:spPr>
        <p:txBody>
          <a:bodyPr/>
          <a:lstStyle>
            <a:lvl1pPr>
              <a:defRPr/>
            </a:lvl1pPr>
          </a:lstStyle>
          <a:p>
            <a:pPr defTabSz="457200" eaLnBrk="1" fontAlgn="auto" hangingPunct="1">
              <a:spcBef>
                <a:spcPts val="0"/>
              </a:spcBef>
              <a:spcAft>
                <a:spcPts val="0"/>
              </a:spcAft>
            </a:pPr>
            <a:fld id="{D43544F1-57B9-4BF5-92B0-FFFCF7FC5DE4}" type="slidenum">
              <a:rPr lang="en-US" sz="1800">
                <a:solidFill>
                  <a:srgbClr val="000000"/>
                </a:solidFill>
                <a:latin typeface="Arial"/>
              </a:rPr>
              <a:pPr defTabSz="457200" eaLnBrk="1" fontAlgn="auto" hangingPunct="1">
                <a:spcBef>
                  <a:spcPts val="0"/>
                </a:spcBef>
                <a:spcAft>
                  <a:spcPts val="0"/>
                </a:spcAft>
              </a:pPr>
              <a:t>‹#›</a:t>
            </a:fld>
            <a:endParaRPr lang="en-US" sz="1800">
              <a:solidFill>
                <a:srgbClr val="000000"/>
              </a:solidFill>
              <a:latin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14400"/>
            <a:ext cx="4495800" cy="5562600"/>
          </a:xfrm>
        </p:spPr>
        <p:txBody>
          <a:bodyPr/>
          <a:lstStyle/>
          <a:p>
            <a:endParaRPr lang="en-US"/>
          </a:p>
        </p:txBody>
      </p:sp>
      <p:sp>
        <p:nvSpPr>
          <p:cNvPr id="5" name="Slide Number Placeholder 4"/>
          <p:cNvSpPr>
            <a:spLocks noGrp="1"/>
          </p:cNvSpPr>
          <p:nvPr>
            <p:ph type="sldNum" sz="quarter" idx="10"/>
          </p:nvPr>
        </p:nvSpPr>
        <p:spPr>
          <a:xfrm>
            <a:off x="8686800" y="6534150"/>
            <a:ext cx="457200" cy="323850"/>
          </a:xfrm>
          <a:prstGeom prst="rect">
            <a:avLst/>
          </a:prstGeom>
        </p:spPr>
        <p:txBody>
          <a:bodyPr/>
          <a:lstStyle>
            <a:lvl1pPr>
              <a:defRPr/>
            </a:lvl1pPr>
          </a:lstStyle>
          <a:p>
            <a:pPr defTabSz="457200" eaLnBrk="1" fontAlgn="auto" hangingPunct="1">
              <a:spcBef>
                <a:spcPts val="0"/>
              </a:spcBef>
              <a:spcAft>
                <a:spcPts val="0"/>
              </a:spcAft>
            </a:pPr>
            <a:fld id="{719B1B3D-2A74-4423-907A-ADA3FCFD9CB0}" type="slidenum">
              <a:rPr lang="en-US" sz="1800">
                <a:solidFill>
                  <a:srgbClr val="000000"/>
                </a:solidFill>
                <a:latin typeface="Arial"/>
              </a:rPr>
              <a:pPr defTabSz="457200" eaLnBrk="1" fontAlgn="auto" hangingPunct="1">
                <a:spcBef>
                  <a:spcPts val="0"/>
                </a:spcBef>
                <a:spcAft>
                  <a:spcPts val="0"/>
                </a:spcAft>
              </a:pPr>
              <a:t>‹#›</a:t>
            </a:fld>
            <a:endParaRPr lang="en-US" sz="1800">
              <a:solidFill>
                <a:srgbClr val="000000"/>
              </a:solidFill>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86800" y="6534150"/>
            <a:ext cx="457200" cy="323850"/>
          </a:xfrm>
          <a:prstGeom prst="rect">
            <a:avLst/>
          </a:prstGeom>
        </p:spPr>
        <p:txBody>
          <a:bodyPr/>
          <a:lstStyle>
            <a:lvl1pPr>
              <a:defRPr/>
            </a:lvl1pPr>
          </a:lstStyle>
          <a:p>
            <a:pPr defTabSz="457200" eaLnBrk="1" fontAlgn="auto" hangingPunct="1">
              <a:spcBef>
                <a:spcPts val="0"/>
              </a:spcBef>
              <a:spcAft>
                <a:spcPts val="0"/>
              </a:spcAft>
            </a:pPr>
            <a:fld id="{A64F4BE8-3634-4CCF-BEFE-1984A5E714DC}" type="slidenum">
              <a:rPr lang="en-US" sz="1800">
                <a:solidFill>
                  <a:srgbClr val="000000"/>
                </a:solidFill>
                <a:latin typeface="Arial"/>
              </a:rPr>
              <a:pPr defTabSz="457200" eaLnBrk="1" fontAlgn="auto" hangingPunct="1">
                <a:spcBef>
                  <a:spcPts val="0"/>
                </a:spcBef>
                <a:spcAft>
                  <a:spcPts val="0"/>
                </a:spcAft>
              </a:pPr>
              <a:t>‹#›</a:t>
            </a:fld>
            <a:endParaRPr lang="en-US" sz="1800">
              <a:solidFill>
                <a:srgbClr val="000000"/>
              </a:solidFill>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286877E-7C73-49DA-8273-61258D0CDF5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18BCAF4-E8DB-45C4-85BE-7E77F3195D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ABE0DC6-D821-4DB6-8904-43189B7A7788}" type="datetime1">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39710EE-949E-4974-9607-E10E8D727AF3}"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0BDD3DB-0E32-4C0C-B49A-C29C3B68D7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1159B44-7990-4211-9409-D8120AF0877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BCADFFEF-54F5-417C-ABDE-93CF5ED1503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3D0393A5-3813-4902-87C1-2F3946F775A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D6EB4C-3002-4AD8-B4DC-D4D8247F7D1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62B2373-89F1-4BDA-AFB4-8FD259BFDF4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3911DC4-4229-456D-81F1-4FB100C5F26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C2B4ECB-45DF-4FEC-92B9-281A02D6DBD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3F026A3-5F40-42A1-9C1E-6ADC961786A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5E9BB86-DAE1-4F20-A4E7-2AA40331EEA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327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2772" name="Rectangle 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32773"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32774" name="Rectangle 6"/>
          <p:cNvSpPr>
            <a:spLocks noGrp="1" noChangeArrowheads="1"/>
          </p:cNvSpPr>
          <p:nvPr>
            <p:ph type="sldNum" sz="quarter" idx="4"/>
          </p:nvPr>
        </p:nvSpPr>
        <p:spPr/>
        <p:txBody>
          <a:bodyPr/>
          <a:lstStyle>
            <a:lvl1pPr>
              <a:defRPr/>
            </a:lvl1pPr>
          </a:lstStyle>
          <a:p>
            <a:fld id="{6245091A-C563-4CA1-ADEA-E1E86DF4467F}" type="slidenum">
              <a:rPr lang="en-US">
                <a:solidFill>
                  <a:srgbClr val="FFFFFF"/>
                </a:solidFill>
              </a:rPr>
              <a:pPr/>
              <a:t>‹#›</a:t>
            </a:fld>
            <a:endParaRPr lang="en-US">
              <a:solidFill>
                <a:srgbClr val="FFFFFF"/>
              </a:solidFill>
            </a:endParaRPr>
          </a:p>
        </p:txBody>
      </p:sp>
      <p:pic>
        <p:nvPicPr>
          <p:cNvPr id="32775" name="Picture 7" descr="jpl_logo"/>
          <p:cNvPicPr>
            <a:picLocks noChangeAspect="1" noChangeArrowheads="1"/>
          </p:cNvPicPr>
          <p:nvPr userDrawn="1"/>
        </p:nvPicPr>
        <p:blipFill>
          <a:blip r:embed="rId2" cstate="print"/>
          <a:srcRect/>
          <a:stretch>
            <a:fillRect/>
          </a:stretch>
        </p:blipFill>
        <p:spPr bwMode="auto">
          <a:xfrm>
            <a:off x="8001000" y="152400"/>
            <a:ext cx="1143000" cy="336550"/>
          </a:xfrm>
          <a:prstGeom prst="rect">
            <a:avLst/>
          </a:prstGeom>
          <a:noFill/>
        </p:spPr>
      </p:pic>
      <p:pic>
        <p:nvPicPr>
          <p:cNvPr id="32776" name="Picture 8" descr="nasa_meatball"/>
          <p:cNvPicPr>
            <a:picLocks noChangeAspect="1" noChangeArrowheads="1"/>
          </p:cNvPicPr>
          <p:nvPr userDrawn="1"/>
        </p:nvPicPr>
        <p:blipFill>
          <a:blip r:embed="rId3" cstate="print"/>
          <a:srcRect/>
          <a:stretch>
            <a:fillRect/>
          </a:stretch>
        </p:blipFill>
        <p:spPr bwMode="auto">
          <a:xfrm>
            <a:off x="152400" y="76200"/>
            <a:ext cx="762000" cy="658813"/>
          </a:xfrm>
          <a:prstGeom prst="rect">
            <a:avLst/>
          </a:prstGeom>
          <a:noFill/>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35D9-9DB3-4189-9D4F-5F48D58D305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B26B181-7309-4C24-A0B1-73763050A40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775E205-A13C-42D3-A7F0-A8B63DAF132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2A938AB-16C1-470F-93B6-9330A6A913A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C42633-6D1D-4391-9B5A-41718C8B3FF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58C0339E-E1A0-4EBA-89C4-58D1B2E5314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EABA96C-F9B5-430A-A29E-2976D58E6A4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0145F07-3F0B-4B27-9208-58DCB0D6F64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11D2611-8EE8-4465-991D-E5F574CDABE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7560373-BF73-47E5-911A-20A3B0FABF6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26A5D2A-AA22-4D94-ACE3-7C3CDD1F220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165DBF5-E1F3-476E-8416-4F6690A9E22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547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5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36B58C45-3E09-4D93-A4D9-3AD53468DBCC}" type="datetime1">
              <a:rPr lang="en-US">
                <a:solidFill>
                  <a:srgbClr val="000000"/>
                </a:solidFill>
              </a:rPr>
              <a:pPr>
                <a:defRPr/>
              </a:pPr>
              <a:t>9/8/2014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5780FA-0FBB-44DB-9643-A9FAACF39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AFF8752-0E26-4AF7-9F2E-DD16796EC902}" type="datetime1">
              <a:rPr lang="en-US">
                <a:solidFill>
                  <a:srgbClr val="000000"/>
                </a:solidFill>
              </a:rPr>
              <a:pPr>
                <a:defRPr/>
              </a:pPr>
              <a:t>9/8/2014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58C5DD-FB1C-4DF7-BC4E-7C3AE6D60F8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9C0B68D-F596-4B1E-875F-EB1B4D11BF62}" type="datetime1">
              <a:rPr lang="en-US">
                <a:solidFill>
                  <a:srgbClr val="000000"/>
                </a:solidFill>
              </a:rPr>
              <a:pPr>
                <a:defRPr/>
              </a:pPr>
              <a:t>9/8/2014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77B43-B2E7-49B8-A421-7FF07A1E4D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430ED9-973B-4F98-A82B-AB4C7BA266B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5A64043-6020-43C3-AC85-856B87597C5F}" type="datetime1">
              <a:rPr lang="en-US">
                <a:solidFill>
                  <a:srgbClr val="000000"/>
                </a:solidFill>
              </a:rPr>
              <a:pPr>
                <a:defRPr/>
              </a:pPr>
              <a:t>9/8/2014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AAA68D-46F4-41A9-AE83-F443DA8F86C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95053C0-7233-4F39-8F1A-3ACFD56CD6E2}" type="datetime1">
              <a:rPr lang="en-US">
                <a:solidFill>
                  <a:srgbClr val="000000"/>
                </a:solidFill>
              </a:rPr>
              <a:pPr>
                <a:defRPr/>
              </a:pPr>
              <a:t>9/8/2014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949554-49B8-4705-ABE7-04433F0C68E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4625BC9-2C8B-4F08-B7A3-344DBAB66282}" type="datetime1">
              <a:rPr lang="en-US">
                <a:solidFill>
                  <a:srgbClr val="000000"/>
                </a:solidFill>
              </a:rPr>
              <a:pPr>
                <a:defRPr/>
              </a:pPr>
              <a:t>9/8/2014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A7D09F-DD4D-4BE3-8542-487FF5B8FB3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7D4CD3F-84B1-4CC7-BC38-0668C7ABC33D}" type="datetime1">
              <a:rPr lang="en-US">
                <a:solidFill>
                  <a:srgbClr val="000000"/>
                </a:solidFill>
              </a:rPr>
              <a:pPr>
                <a:defRPr/>
              </a:pPr>
              <a:t>9/8/2014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330F26-DD75-49BB-B566-A8AD343B88E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322F2B8-0A05-495F-A134-1A5F4D87F606}" type="datetime1">
              <a:rPr lang="en-US">
                <a:solidFill>
                  <a:srgbClr val="000000"/>
                </a:solidFill>
              </a:rPr>
              <a:pPr>
                <a:defRPr/>
              </a:pPr>
              <a:t>9/8/2014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894E8-F6B6-4707-B742-19E65E168D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68CAE7-89D8-4963-9F81-365B3BCD23BF}" type="datetime1">
              <a:rPr lang="en-US">
                <a:solidFill>
                  <a:srgbClr val="000000"/>
                </a:solidFill>
              </a:rPr>
              <a:pPr>
                <a:defRPr/>
              </a:pPr>
              <a:t>9/8/2014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41D93E-8FCC-426A-83DC-F6EC74259E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B8C972E-13B1-4AF8-91E9-FE8C1CD66B61}" type="datetime1">
              <a:rPr lang="en-US">
                <a:solidFill>
                  <a:srgbClr val="000000"/>
                </a:solidFill>
              </a:rPr>
              <a:pPr>
                <a:defRPr/>
              </a:pPr>
              <a:t>9/8/2014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DE0C1-FD55-41E6-BB43-5144D929BE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B31ABE9-6D72-4032-BC72-E878D8D3D9DE}" type="datetime1">
              <a:rPr lang="en-US">
                <a:solidFill>
                  <a:srgbClr val="000000"/>
                </a:solidFill>
              </a:rPr>
              <a:pPr>
                <a:defRPr/>
              </a:pPr>
              <a:t>9/8/2014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A2D94-DC0F-45F9-92D7-A5E7D5717C2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16F590-C5C0-4285-B00F-B930F892C8FE}"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18BCAF4-E8DB-45C4-85BE-7E77F3195D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7113D8-9DC3-4EDE-8928-79BD1FEBB29B}"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ABE0DC6-D821-4DB6-8904-43189B7A7788}" type="datetime1">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39710EE-949E-4974-9607-E10E8D727AF3}"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0BDD3DB-0E32-4C0C-B49A-C29C3B68D7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5D1C53-314A-41A6-B6F7-320CF30696D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18BCAF4-E8DB-45C4-85BE-7E77F3195D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ABE0DC6-D821-4DB6-8904-43189B7A7788}" type="datetime1">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39710EE-949E-4974-9607-E10E8D727AF3}"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0BDD3DB-0E32-4C0C-B49A-C29C3B68D7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5A5239-0F4B-43DC-B87E-8F031A1CBB66}"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176E-B274-4F2D-8F8A-01D2E016552A}" type="datetimeFigureOut">
              <a:rPr lang="en-US" smtClean="0">
                <a:solidFill>
                  <a:prstClr val="black">
                    <a:tint val="75000"/>
                  </a:prstClr>
                </a:solidFill>
              </a:rPr>
              <a:pPr/>
              <a:t>9/8/2014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6B44A-E395-4D8B-A07C-C8ED799FEF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18BCAF4-E8DB-45C4-85BE-7E77F3195D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ABE0DC6-D821-4DB6-8904-43189B7A7788}" type="datetime1">
              <a:rPr lang="en-US" smtClean="0">
                <a:solidFill>
                  <a:prstClr val="black">
                    <a:tint val="75000"/>
                  </a:prstClr>
                </a:solidFill>
              </a:rPr>
              <a:pPr/>
              <a:t>9/8/2014</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39710EE-949E-4974-9607-E10E8D727AF3}"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0BDD3DB-0E32-4C0C-B49A-C29C3B68D7E1}"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934802-5326-4FC6-9950-CD8527D5C9C5}"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947266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916031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443544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6465317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0511946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098006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5780557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6893689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339305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236067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51.xml"/><Relationship Id="rId7" Type="http://schemas.openxmlformats.org/officeDocument/2006/relationships/image" Target="../media/image4.jpeg"/><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theme" Target="../theme/theme13.xml"/><Relationship Id="rId5" Type="http://schemas.openxmlformats.org/officeDocument/2006/relationships/slideLayout" Target="../slideLayouts/slideLayout153.xml"/><Relationship Id="rId4"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4.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31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31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D43EDD98-8DD6-485F-91E5-C106A9D847C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29" r:id="rId1"/>
    <p:sldLayoutId id="2147485718" r:id="rId2"/>
    <p:sldLayoutId id="2147485719" r:id="rId3"/>
    <p:sldLayoutId id="2147485720" r:id="rId4"/>
    <p:sldLayoutId id="2147485721" r:id="rId5"/>
    <p:sldLayoutId id="2147485722" r:id="rId6"/>
    <p:sldLayoutId id="2147485723" r:id="rId7"/>
    <p:sldLayoutId id="2147485724" r:id="rId8"/>
    <p:sldLayoutId id="2147485725" r:id="rId9"/>
    <p:sldLayoutId id="2147485726" r:id="rId10"/>
    <p:sldLayoutId id="2147485727" r:id="rId11"/>
    <p:sldLayoutId id="214748572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alpha val="25000"/>
              </a:schemeClr>
            </a:gs>
            <a:gs pos="100000">
              <a:srgbClr val="FFFFFF">
                <a:alpha val="37000"/>
              </a:srgb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47F21125-79E3-4342-BA77-BDB13FE4BCBF}" type="datetimeFigureOut">
              <a:rPr lang="en-US" smtClean="0">
                <a:solidFill>
                  <a:prstClr val="black">
                    <a:tint val="75000"/>
                  </a:prstClr>
                </a:solidFill>
                <a:latin typeface="Calibri"/>
              </a:rPr>
              <a:pPr defTabSz="457200" eaLnBrk="1" fontAlgn="auto" hangingPunct="1">
                <a:spcBef>
                  <a:spcPts val="0"/>
                </a:spcBef>
                <a:spcAft>
                  <a:spcPts val="0"/>
                </a:spcAft>
              </a:pPr>
              <a:t>9/9/2014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60C15DA-497D-074D-92A4-6CF5110543DA}"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62808365"/>
      </p:ext>
    </p:extLst>
  </p:cSld>
  <p:clrMap bg1="lt1" tx1="dk1" bg2="lt2" tx2="dk2" accent1="accent1" accent2="accent2" accent3="accent3" accent4="accent4" accent5="accent5" accent6="accent6" hlink="hlink" folHlink="folHlink"/>
  <p:sldLayoutIdLst>
    <p:sldLayoutId id="2147485865" r:id="rId1"/>
    <p:sldLayoutId id="2147485866" r:id="rId2"/>
    <p:sldLayoutId id="2147485867" r:id="rId3"/>
    <p:sldLayoutId id="2147485868" r:id="rId4"/>
    <p:sldLayoutId id="2147485869" r:id="rId5"/>
    <p:sldLayoutId id="2147485870" r:id="rId6"/>
    <p:sldLayoutId id="2147485871" r:id="rId7"/>
    <p:sldLayoutId id="2147485872" r:id="rId8"/>
    <p:sldLayoutId id="2147485873" r:id="rId9"/>
    <p:sldLayoutId id="2147485874" r:id="rId10"/>
    <p:sldLayoutId id="214748587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E8525600-0687-B044-8BC4-B31E0BBA3FC2}" type="datetimeFigureOut">
              <a:rPr lang="en-US" smtClean="0">
                <a:solidFill>
                  <a:prstClr val="black">
                    <a:tint val="75000"/>
                  </a:prstClr>
                </a:solidFill>
                <a:latin typeface="Calibri"/>
              </a:rPr>
              <a:pPr defTabSz="457200" eaLnBrk="1" fontAlgn="auto" hangingPunct="1">
                <a:spcBef>
                  <a:spcPts val="0"/>
                </a:spcBef>
                <a:spcAft>
                  <a:spcPts val="0"/>
                </a:spcAft>
              </a:pPr>
              <a:t>9/9/2014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5BF8BCD-9BC4-A149-AD4A-8F83029A81B2}"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08183304"/>
      </p:ext>
    </p:extLst>
  </p:cSld>
  <p:clrMap bg1="lt1" tx1="dk1" bg2="lt2" tx2="dk2" accent1="accent1" accent2="accent2" accent3="accent3" accent4="accent4" accent5="accent5" accent6="accent6" hlink="hlink" folHlink="folHlink"/>
  <p:sldLayoutIdLst>
    <p:sldLayoutId id="2147485877" r:id="rId1"/>
    <p:sldLayoutId id="2147485878" r:id="rId2"/>
    <p:sldLayoutId id="2147485879" r:id="rId3"/>
    <p:sldLayoutId id="2147485880" r:id="rId4"/>
    <p:sldLayoutId id="2147485881" r:id="rId5"/>
    <p:sldLayoutId id="2147485882" r:id="rId6"/>
    <p:sldLayoutId id="2147485883" r:id="rId7"/>
    <p:sldLayoutId id="2147485884" r:id="rId8"/>
    <p:sldLayoutId id="2147485885" r:id="rId9"/>
    <p:sldLayoutId id="2147485886" r:id="rId10"/>
    <p:sldLayoutId id="21474858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E8525600-0687-B044-8BC4-B31E0BBA3FC2}" type="datetimeFigureOut">
              <a:rPr lang="en-US" smtClean="0">
                <a:solidFill>
                  <a:prstClr val="black">
                    <a:tint val="75000"/>
                  </a:prstClr>
                </a:solidFill>
                <a:latin typeface="Calibri"/>
                <a:ea typeface="ＭＳ Ｐゴシック" pitchFamily="-1" charset="-128"/>
              </a:rPr>
              <a:pPr defTabSz="457200" eaLnBrk="1" fontAlgn="auto" hangingPunct="1">
                <a:spcBef>
                  <a:spcPts val="0"/>
                </a:spcBef>
                <a:spcAft>
                  <a:spcPts val="0"/>
                </a:spcAft>
              </a:pPr>
              <a:t>9/9/2014</a:t>
            </a:fld>
            <a:endParaRPr lang="en-US">
              <a:solidFill>
                <a:prstClr val="black">
                  <a:tint val="75000"/>
                </a:prstClr>
              </a:solidFill>
              <a:latin typeface="Calibri"/>
              <a:ea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5BF8BCD-9BC4-A149-AD4A-8F83029A81B2}" type="slidenum">
              <a:rPr lang="en-US" smtClean="0">
                <a:solidFill>
                  <a:prstClr val="black">
                    <a:tint val="75000"/>
                  </a:prstClr>
                </a:solidFill>
                <a:latin typeface="Calibri"/>
                <a:ea typeface="ＭＳ Ｐゴシック" pitchFamily="-1" charset="-128"/>
              </a:rPr>
              <a:pPr defTabSz="457200" eaLnBrk="1" fontAlgn="auto" hangingPunct="1">
                <a:spcBef>
                  <a:spcPts val="0"/>
                </a:spcBef>
                <a:spcAft>
                  <a:spcPts val="0"/>
                </a:spcAft>
              </a:pPr>
              <a:t>‹#›</a:t>
            </a:fld>
            <a:endParaRPr lang="en-US">
              <a:solidFill>
                <a:prstClr val="black">
                  <a:tint val="75000"/>
                </a:prstClr>
              </a:solidFill>
              <a:latin typeface="Calibri"/>
              <a:ea typeface="ＭＳ Ｐゴシック" pitchFamily="-1" charset="-128"/>
            </a:endParaRPr>
          </a:p>
        </p:txBody>
      </p:sp>
    </p:spTree>
    <p:extLst>
      <p:ext uri="{BB962C8B-B14F-4D97-AF65-F5344CB8AC3E}">
        <p14:creationId xmlns:p14="http://schemas.microsoft.com/office/powerpoint/2010/main" xmlns="" val="2608183304"/>
      </p:ext>
    </p:extLst>
  </p:cSld>
  <p:clrMap bg1="lt1" tx1="dk1" bg2="lt2" tx2="dk2" accent1="accent1" accent2="accent2" accent3="accent3" accent4="accent4" accent5="accent5" accent6="accent6" hlink="hlink" folHlink="folHlink"/>
  <p:sldLayoutIdLst>
    <p:sldLayoutId id="2147485889" r:id="rId1"/>
    <p:sldLayoutId id="2147485890" r:id="rId2"/>
    <p:sldLayoutId id="2147485891" r:id="rId3"/>
    <p:sldLayoutId id="2147485892" r:id="rId4"/>
    <p:sldLayoutId id="2147485893" r:id="rId5"/>
    <p:sldLayoutId id="2147485894" r:id="rId6"/>
    <p:sldLayoutId id="2147485895" r:id="rId7"/>
    <p:sldLayoutId id="2147485896" r:id="rId8"/>
    <p:sldLayoutId id="2147485897" r:id="rId9"/>
    <p:sldLayoutId id="2147485898" r:id="rId10"/>
    <p:sldLayoutId id="21474858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eaLnBrk="1" fontAlgn="auto" hangingPunct="1">
              <a:spcBef>
                <a:spcPts val="0"/>
              </a:spcBef>
              <a:spcAft>
                <a:spcPts val="0"/>
              </a:spcAft>
              <a:defRPr/>
            </a:pPr>
            <a:endParaRPr lang="en-US" dirty="0" smtClean="0">
              <a:solidFill>
                <a:srgbClr val="000000"/>
              </a:solidFill>
              <a:latin typeface="Arial"/>
            </a:endParaRPr>
          </a:p>
        </p:txBody>
      </p:sp>
      <p:pic>
        <p:nvPicPr>
          <p:cNvPr id="8" name="Picture 7" descr="noaalogo.jpeg"/>
          <p:cNvPicPr>
            <a:picLocks noChangeAspect="1"/>
          </p:cNvPicPr>
          <p:nvPr userDrawn="1"/>
        </p:nvPicPr>
        <p:blipFill>
          <a:blip r:embed="rId8" cstate="print"/>
          <a:stretch>
            <a:fillRect/>
          </a:stretch>
        </p:blipFill>
        <p:spPr>
          <a:xfrm>
            <a:off x="7616084" y="44083"/>
            <a:ext cx="744766" cy="744766"/>
          </a:xfrm>
          <a:prstGeom prst="rect">
            <a:avLst/>
          </a:prstGeom>
        </p:spPr>
      </p:pic>
    </p:spTree>
    <p:extLst>
      <p:ext uri="{BB962C8B-B14F-4D97-AF65-F5344CB8AC3E}">
        <p14:creationId xmlns:p14="http://schemas.microsoft.com/office/powerpoint/2010/main" xmlns="" val="1511484632"/>
      </p:ext>
    </p:extLst>
  </p:cSld>
  <p:clrMap bg1="lt1" tx1="dk1" bg2="lt2" tx2="dk2" accent1="accent1" accent2="accent2" accent3="accent3" accent4="accent4" accent5="accent5" accent6="accent6" hlink="hlink" folHlink="folHlink"/>
  <p:sldLayoutIdLst>
    <p:sldLayoutId id="2147485901" r:id="rId1"/>
    <p:sldLayoutId id="2147485902" r:id="rId2"/>
    <p:sldLayoutId id="2147485903" r:id="rId3"/>
    <p:sldLayoutId id="2147485904" r:id="rId4"/>
    <p:sldLayoutId id="2147485905" r:id="rId5"/>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2DA176E-B274-4F2D-8F8A-01D2E016552A}" type="datetimeFigureOut">
              <a:rPr lang="en-US" smtClean="0">
                <a:solidFill>
                  <a:prstClr val="black">
                    <a:tint val="75000"/>
                  </a:prstClr>
                </a:solidFill>
                <a:latin typeface="Calibri"/>
              </a:rPr>
              <a:pPr eaLnBrk="1" fontAlgn="auto" hangingPunct="1">
                <a:spcBef>
                  <a:spcPts val="0"/>
                </a:spcBef>
                <a:spcAft>
                  <a:spcPts val="0"/>
                </a:spcAft>
              </a:pPr>
              <a:t>9/9/2014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AB6B44A-E395-4D8B-A07C-C8ED799FEF3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 id="2147485920" r:id="rId14"/>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solidFill>
                <a:srgbClr val="FFFFFF"/>
              </a:solidFill>
              <a:latin typeface="Arial" pitchFamily="34" charset="0"/>
            </a:endParaRPr>
          </a:p>
        </p:txBody>
      </p:sp>
      <p:sp>
        <p:nvSpPr>
          <p:cNvPr id="31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solidFill>
                <a:srgbClr val="FFFFFF"/>
              </a:solidFill>
              <a:latin typeface="Arial" pitchFamily="34" charset="0"/>
            </a:endParaRPr>
          </a:p>
        </p:txBody>
      </p:sp>
      <p:sp>
        <p:nvSpPr>
          <p:cNvPr id="31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BB983E98-910F-46C6-9896-F0D5DE0A51DD}" type="slidenum">
              <a:rPr lang="en-US">
                <a:solidFill>
                  <a:srgbClr val="FFFFFF"/>
                </a:solidFill>
                <a:latin typeface="Arial" pitchFamily="34" charset="0"/>
              </a:rPr>
              <a:pPr/>
              <a:t>‹#›</a:t>
            </a:fld>
            <a:endParaRPr lang="en-US">
              <a:solidFill>
                <a:srgbClr val="FFFFFF"/>
              </a:solidFill>
              <a:latin typeface="Arial" pitchFamily="34" charset="0"/>
            </a:endParaRPr>
          </a:p>
        </p:txBody>
      </p:sp>
    </p:spTree>
  </p:cSld>
  <p:clrMap bg1="dk2" tx1="lt1" bg2="dk1" tx2="lt2" accent1="accent1" accent2="accent2" accent3="accent3" accent4="accent4" accent5="accent5" accent6="accent6" hlink="hlink" folHlink="folHlink"/>
  <p:sldLayoutIdLst>
    <p:sldLayoutId id="2147485741" r:id="rId1"/>
    <p:sldLayoutId id="2147485742" r:id="rId2"/>
    <p:sldLayoutId id="2147485743" r:id="rId3"/>
    <p:sldLayoutId id="2147485744" r:id="rId4"/>
    <p:sldLayoutId id="2147485745" r:id="rId5"/>
    <p:sldLayoutId id="2147485746" r:id="rId6"/>
    <p:sldLayoutId id="2147485747" r:id="rId7"/>
    <p:sldLayoutId id="2147485748" r:id="rId8"/>
    <p:sldLayoutId id="2147485749" r:id="rId9"/>
    <p:sldLayoutId id="2147485750" r:id="rId10"/>
    <p:sldLayoutId id="2147485751" r:id="rId11"/>
    <p:sldLayoutId id="2147485752"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endParaRPr lang="en-US" smtClean="0">
              <a:solidFill>
                <a:srgbClr val="FFFFFF"/>
              </a:solidFill>
            </a:endParaRPr>
          </a:p>
        </p:txBody>
      </p:sp>
      <p:sp>
        <p:nvSpPr>
          <p:cNvPr id="31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endParaRPr lang="en-US" smtClean="0">
              <a:solidFill>
                <a:srgbClr val="FFFFFF"/>
              </a:solidFill>
            </a:endParaRPr>
          </a:p>
        </p:txBody>
      </p:sp>
      <p:sp>
        <p:nvSpPr>
          <p:cNvPr id="31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fld id="{9441E7B2-335C-4D3D-9B23-00F1BBCC85F5}" type="slidenum">
              <a:rPr lang="en-US" smtClean="0">
                <a:solidFill>
                  <a:srgbClr val="FFFFFF"/>
                </a:solidFill>
              </a:rPr>
              <a:pPr/>
              <a:t>‹#›</a:t>
            </a:fld>
            <a:endParaRPr lang="en-US" smtClean="0">
              <a:solidFill>
                <a:srgbClr val="FFFFFF"/>
              </a:solidFill>
            </a:endParaRPr>
          </a:p>
        </p:txBody>
      </p:sp>
    </p:spTree>
  </p:cSld>
  <p:clrMap bg1="dk2" tx1="lt1" bg2="dk1" tx2="lt2" accent1="accent1" accent2="accent2" accent3="accent3" accent4="accent4" accent5="accent5" accent6="accent6" hlink="hlink" folHlink="folHlink"/>
  <p:sldLayoutIdLst>
    <p:sldLayoutId id="2147485767" r:id="rId1"/>
    <p:sldLayoutId id="2147485768" r:id="rId2"/>
    <p:sldLayoutId id="2147485769" r:id="rId3"/>
    <p:sldLayoutId id="2147485770" r:id="rId4"/>
    <p:sldLayoutId id="2147485771" r:id="rId5"/>
    <p:sldLayoutId id="2147485772" r:id="rId6"/>
    <p:sldLayoutId id="2147485773" r:id="rId7"/>
    <p:sldLayoutId id="2147485774" r:id="rId8"/>
    <p:sldLayoutId id="2147485775" r:id="rId9"/>
    <p:sldLayoutId id="2147485776" r:id="rId10"/>
    <p:sldLayoutId id="2147485777" r:id="rId11"/>
    <p:sldLayoutId id="2147485778"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fld id="{28A78216-F779-43FC-AC9E-F5DA74DF5CFB}" type="datetime1">
              <a:rPr lang="en-US">
                <a:solidFill>
                  <a:srgbClr val="000000"/>
                </a:solidFill>
              </a:rPr>
              <a:pPr>
                <a:defRPr/>
              </a:pPr>
              <a:t>9/8/2014</a:t>
            </a:fld>
            <a:endParaRPr lang="en-US">
              <a:solidFill>
                <a:srgbClr val="000000"/>
              </a:solidFill>
            </a:endParaRPr>
          </a:p>
        </p:txBody>
      </p:sp>
      <p:sp>
        <p:nvSpPr>
          <p:cNvPr id="135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solidFill>
                <a:srgbClr val="000000"/>
              </a:solidFill>
            </a:endParaRPr>
          </a:p>
        </p:txBody>
      </p:sp>
      <p:sp>
        <p:nvSpPr>
          <p:cNvPr id="135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564FC00A-1067-4CF5-80F6-A2D4FB0AE420}"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780" r:id="rId1"/>
    <p:sldLayoutId id="2147485781" r:id="rId2"/>
    <p:sldLayoutId id="2147485782" r:id="rId3"/>
    <p:sldLayoutId id="2147485783" r:id="rId4"/>
    <p:sldLayoutId id="2147485784" r:id="rId5"/>
    <p:sldLayoutId id="2147485785" r:id="rId6"/>
    <p:sldLayoutId id="2147485786" r:id="rId7"/>
    <p:sldLayoutId id="2147485787" r:id="rId8"/>
    <p:sldLayoutId id="2147485788" r:id="rId9"/>
    <p:sldLayoutId id="2147485789" r:id="rId10"/>
    <p:sldLayoutId id="21474857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2pPr>
      <a:lvl3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3pPr>
      <a:lvl4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4pPr>
      <a:lvl5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5pPr>
      <a:lvl6pPr marL="4572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6pPr>
      <a:lvl7pPr marL="9144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7pPr>
      <a:lvl8pPr marL="13716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8pPr>
      <a:lvl9pPr marL="18288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2DA176E-B274-4F2D-8F8A-01D2E016552A}" type="datetimeFigureOut">
              <a:rPr lang="en-US" smtClean="0">
                <a:solidFill>
                  <a:prstClr val="black">
                    <a:tint val="75000"/>
                  </a:prstClr>
                </a:solidFill>
                <a:latin typeface="Calibri"/>
              </a:rPr>
              <a:pPr eaLnBrk="1" fontAlgn="auto" hangingPunct="1">
                <a:spcBef>
                  <a:spcPts val="0"/>
                </a:spcBef>
                <a:spcAft>
                  <a:spcPts val="0"/>
                </a:spcAft>
              </a:pPr>
              <a:t>9/8/2014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AB6B44A-E395-4D8B-A07C-C8ED799FEF3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97" r:id="rId6"/>
    <p:sldLayoutId id="2147485798" r:id="rId7"/>
    <p:sldLayoutId id="2147485799" r:id="rId8"/>
    <p:sldLayoutId id="2147485800" r:id="rId9"/>
    <p:sldLayoutId id="2147485801" r:id="rId10"/>
    <p:sldLayoutId id="2147485802" r:id="rId11"/>
    <p:sldLayoutId id="2147485803" r:id="rId12"/>
    <p:sldLayoutId id="2147485804" r:id="rId13"/>
    <p:sldLayoutId id="2147485805" r:id="rId14"/>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2DA176E-B274-4F2D-8F8A-01D2E016552A}" type="datetimeFigureOut">
              <a:rPr lang="en-US" smtClean="0">
                <a:solidFill>
                  <a:prstClr val="black">
                    <a:tint val="75000"/>
                  </a:prstClr>
                </a:solidFill>
                <a:latin typeface="Calibri"/>
              </a:rPr>
              <a:pPr eaLnBrk="1" fontAlgn="auto" hangingPunct="1">
                <a:spcBef>
                  <a:spcPts val="0"/>
                </a:spcBef>
                <a:spcAft>
                  <a:spcPts val="0"/>
                </a:spcAft>
              </a:pPr>
              <a:t>9/8/2014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AB6B44A-E395-4D8B-A07C-C8ED799FEF3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5807" r:id="rId1"/>
    <p:sldLayoutId id="2147485808" r:id="rId2"/>
    <p:sldLayoutId id="2147485809" r:id="rId3"/>
    <p:sldLayoutId id="2147485810" r:id="rId4"/>
    <p:sldLayoutId id="2147485811" r:id="rId5"/>
    <p:sldLayoutId id="2147485812" r:id="rId6"/>
    <p:sldLayoutId id="2147485813" r:id="rId7"/>
    <p:sldLayoutId id="2147485814" r:id="rId8"/>
    <p:sldLayoutId id="2147485815" r:id="rId9"/>
    <p:sldLayoutId id="2147485816" r:id="rId10"/>
    <p:sldLayoutId id="2147485817" r:id="rId11"/>
    <p:sldLayoutId id="2147485818" r:id="rId12"/>
    <p:sldLayoutId id="2147485819" r:id="rId13"/>
    <p:sldLayoutId id="2147485820" r:id="rId14"/>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2DA176E-B274-4F2D-8F8A-01D2E016552A}" type="datetimeFigureOut">
              <a:rPr lang="en-US" smtClean="0">
                <a:solidFill>
                  <a:prstClr val="black">
                    <a:tint val="75000"/>
                  </a:prstClr>
                </a:solidFill>
                <a:latin typeface="Calibri"/>
              </a:rPr>
              <a:pPr eaLnBrk="1" fontAlgn="auto" hangingPunct="1">
                <a:spcBef>
                  <a:spcPts val="0"/>
                </a:spcBef>
                <a:spcAft>
                  <a:spcPts val="0"/>
                </a:spcAft>
              </a:pPr>
              <a:t>9/8/2014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AB6B44A-E395-4D8B-A07C-C8ED799FEF3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 id="2147485833" r:id="rId12"/>
    <p:sldLayoutId id="2147485834" r:id="rId13"/>
    <p:sldLayoutId id="2147485835" r:id="rId14"/>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Box 9"/>
          <p:cNvSpPr txBox="1">
            <a:spLocks noChangeArrowheads="1"/>
          </p:cNvSpPr>
          <p:nvPr userDrawn="1"/>
        </p:nvSpPr>
        <p:spPr bwMode="auto">
          <a:xfrm>
            <a:off x="1828800" y="1655763"/>
            <a:ext cx="56832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nSpc>
                <a:spcPct val="80000"/>
              </a:lnSpc>
              <a:spcBef>
                <a:spcPct val="50000"/>
              </a:spcBef>
              <a:buFontTx/>
              <a:buChar char="•"/>
            </a:pPr>
            <a:endParaRPr lang="en-US" altLang="en-US">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5837" r:id="rId1"/>
    <p:sldLayoutId id="2147485838" r:id="rId2"/>
    <p:sldLayoutId id="2147485839" r:id="rId3"/>
    <p:sldLayoutId id="2147485840" r:id="rId4"/>
    <p:sldLayoutId id="2147485841" r:id="rId5"/>
    <p:sldLayoutId id="2147485842" r:id="rId6"/>
    <p:sldLayoutId id="2147485843" r:id="rId7"/>
    <p:sldLayoutId id="2147485844" r:id="rId8"/>
    <p:sldLayoutId id="2147485845" r:id="rId9"/>
    <p:sldLayoutId id="2147485846" r:id="rId10"/>
    <p:sldLayoutId id="2147485847" r:id="rId11"/>
    <p:sldLayoutId id="2147485848" r:id="rId12"/>
    <p:sldLayoutId id="2147485849" r:id="rId13"/>
    <p:sldLayoutId id="2147485850" r:id="rId14"/>
    <p:sldLayoutId id="2147485851" r:id="rId15"/>
  </p:sldLayoutIdLst>
  <p:hf sldNum="0" hdr="0" ftr="0" dt="0"/>
  <p:txStyles>
    <p:titleStyle>
      <a:lvl1pPr algn="ctr" rtl="0" eaLnBrk="0" fontAlgn="base" hangingPunct="0">
        <a:spcBef>
          <a:spcPct val="0"/>
        </a:spcBef>
        <a:spcAft>
          <a:spcPct val="0"/>
        </a:spcAft>
        <a:defRPr sz="2800">
          <a:solidFill>
            <a:srgbClr val="FFFF00"/>
          </a:solidFill>
          <a:latin typeface="+mj-lt"/>
          <a:ea typeface="+mj-ea"/>
          <a:cs typeface="+mj-cs"/>
        </a:defRPr>
      </a:lvl1pPr>
      <a:lvl2pPr algn="ctr" rtl="0" eaLnBrk="0" fontAlgn="base" hangingPunct="0">
        <a:spcBef>
          <a:spcPct val="0"/>
        </a:spcBef>
        <a:spcAft>
          <a:spcPct val="0"/>
        </a:spcAft>
        <a:defRPr sz="2800">
          <a:solidFill>
            <a:srgbClr val="FFFF00"/>
          </a:solidFill>
          <a:latin typeface="Arial" charset="0"/>
        </a:defRPr>
      </a:lvl2pPr>
      <a:lvl3pPr algn="ctr" rtl="0" eaLnBrk="0" fontAlgn="base" hangingPunct="0">
        <a:spcBef>
          <a:spcPct val="0"/>
        </a:spcBef>
        <a:spcAft>
          <a:spcPct val="0"/>
        </a:spcAft>
        <a:defRPr sz="2800">
          <a:solidFill>
            <a:srgbClr val="FFFF00"/>
          </a:solidFill>
          <a:latin typeface="Arial" charset="0"/>
        </a:defRPr>
      </a:lvl3pPr>
      <a:lvl4pPr algn="ctr" rtl="0" eaLnBrk="0" fontAlgn="base" hangingPunct="0">
        <a:spcBef>
          <a:spcPct val="0"/>
        </a:spcBef>
        <a:spcAft>
          <a:spcPct val="0"/>
        </a:spcAft>
        <a:defRPr sz="2800">
          <a:solidFill>
            <a:srgbClr val="FFFF00"/>
          </a:solidFill>
          <a:latin typeface="Arial" charset="0"/>
        </a:defRPr>
      </a:lvl4pPr>
      <a:lvl5pPr algn="ctr" rtl="0" eaLnBrk="0" fontAlgn="base" hangingPunct="0">
        <a:spcBef>
          <a:spcPct val="0"/>
        </a:spcBef>
        <a:spcAft>
          <a:spcPct val="0"/>
        </a:spcAft>
        <a:defRPr sz="2800">
          <a:solidFill>
            <a:srgbClr val="FFFF00"/>
          </a:solidFill>
          <a:latin typeface="Arial" charset="0"/>
        </a:defRPr>
      </a:lvl5pPr>
      <a:lvl6pPr marL="457200" algn="ctr" rtl="0" fontAlgn="base">
        <a:spcBef>
          <a:spcPct val="0"/>
        </a:spcBef>
        <a:spcAft>
          <a:spcPct val="0"/>
        </a:spcAft>
        <a:defRPr sz="2800">
          <a:solidFill>
            <a:srgbClr val="FFFF00"/>
          </a:solidFill>
          <a:latin typeface="Arial" charset="0"/>
        </a:defRPr>
      </a:lvl6pPr>
      <a:lvl7pPr marL="914400" algn="ctr" rtl="0" fontAlgn="base">
        <a:spcBef>
          <a:spcPct val="0"/>
        </a:spcBef>
        <a:spcAft>
          <a:spcPct val="0"/>
        </a:spcAft>
        <a:defRPr sz="2800">
          <a:solidFill>
            <a:srgbClr val="FFFF00"/>
          </a:solidFill>
          <a:latin typeface="Arial" charset="0"/>
        </a:defRPr>
      </a:lvl7pPr>
      <a:lvl8pPr marL="1371600" algn="ctr" rtl="0" fontAlgn="base">
        <a:spcBef>
          <a:spcPct val="0"/>
        </a:spcBef>
        <a:spcAft>
          <a:spcPct val="0"/>
        </a:spcAft>
        <a:defRPr sz="2800">
          <a:solidFill>
            <a:srgbClr val="FFFF00"/>
          </a:solidFill>
          <a:latin typeface="Arial" charset="0"/>
        </a:defRPr>
      </a:lvl8pPr>
      <a:lvl9pPr marL="1828800" algn="ctr" rtl="0" fontAlgn="base">
        <a:spcBef>
          <a:spcPct val="0"/>
        </a:spcBef>
        <a:spcAft>
          <a:spcPct val="0"/>
        </a:spcAft>
        <a:defRPr sz="2800">
          <a:solidFill>
            <a:srgbClr val="FFFF00"/>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5B52128-F209-4880-BDEA-519D10B8C5CA}" type="datetimeFigureOut">
              <a:rPr lang="en-US" smtClean="0">
                <a:solidFill>
                  <a:prstClr val="black">
                    <a:tint val="75000"/>
                  </a:prstClr>
                </a:solidFill>
                <a:latin typeface="Calibri"/>
              </a:rPr>
              <a:pPr eaLnBrk="1" fontAlgn="auto" hangingPunct="1">
                <a:spcBef>
                  <a:spcPts val="0"/>
                </a:spcBef>
                <a:spcAft>
                  <a:spcPts val="0"/>
                </a:spcAft>
              </a:pPr>
              <a:t>9/9/2014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C07EAE6-8438-4689-8ABB-86F07BB61B5A}"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8.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9.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7.png"/><Relationship Id="rId7" Type="http://schemas.openxmlformats.org/officeDocument/2006/relationships/image" Target="../media/image40.tiff"/><Relationship Id="rId2" Type="http://schemas.openxmlformats.org/officeDocument/2006/relationships/image" Target="../media/image36.jpeg"/><Relationship Id="rId1" Type="http://schemas.openxmlformats.org/officeDocument/2006/relationships/slideLayout" Target="../slideLayouts/slideLayout116.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gif"/><Relationship Id="rId10"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04.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0.xml"/><Relationship Id="rId5" Type="http://schemas.openxmlformats.org/officeDocument/2006/relationships/image" Target="../media/image49.jpeg"/><Relationship Id="rId4" Type="http://schemas.openxmlformats.org/officeDocument/2006/relationships/hyperlink" Target="http://coastwatch.noaa.go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9"/>
          <p:cNvSpPr>
            <a:spLocks noChangeArrowheads="1"/>
          </p:cNvSpPr>
          <p:nvPr/>
        </p:nvSpPr>
        <p:spPr bwMode="auto">
          <a:xfrm>
            <a:off x="384175" y="1266825"/>
            <a:ext cx="8683625" cy="561975"/>
          </a:xfrm>
          <a:prstGeom prst="rect">
            <a:avLst/>
          </a:prstGeom>
          <a:noFill/>
          <a:ln w="9525">
            <a:noFill/>
            <a:miter lim="800000"/>
            <a:headEnd/>
            <a:tailEnd/>
          </a:ln>
          <a:effectLst/>
        </p:spPr>
        <p:txBody>
          <a:bodyPr anchor="b" anchorCtr="1"/>
          <a:lstStyle/>
          <a:p>
            <a:pPr algn="ctr" eaLnBrk="1" hangingPunct="1">
              <a:defRPr/>
            </a:pPr>
            <a:r>
              <a:rPr lang="en-US" sz="3200" dirty="0" smtClean="0">
                <a:solidFill>
                  <a:schemeClr val="folHlink"/>
                </a:solidFill>
                <a:effectLst>
                  <a:outerShdw blurRad="38100" dist="38100" dir="2700000" algn="tl">
                    <a:srgbClr val="000000"/>
                  </a:outerShdw>
                </a:effectLst>
                <a:latin typeface="Arial" charset="0"/>
              </a:rPr>
              <a:t>Perspectives on Coastal User </a:t>
            </a:r>
            <a:r>
              <a:rPr lang="en-US" sz="3200" dirty="0" smtClean="0">
                <a:solidFill>
                  <a:schemeClr val="folHlink"/>
                </a:solidFill>
                <a:effectLst>
                  <a:outerShdw blurRad="38100" dist="38100" dir="2700000" algn="tl">
                    <a:srgbClr val="000000"/>
                  </a:outerShdw>
                </a:effectLst>
                <a:latin typeface="Arial" charset="0"/>
              </a:rPr>
              <a:t>Needs, </a:t>
            </a:r>
          </a:p>
          <a:p>
            <a:pPr algn="ctr" eaLnBrk="1" hangingPunct="1">
              <a:defRPr/>
            </a:pPr>
            <a:r>
              <a:rPr lang="en-US" sz="3200" dirty="0" smtClean="0">
                <a:solidFill>
                  <a:schemeClr val="folHlink"/>
                </a:solidFill>
                <a:effectLst>
                  <a:outerShdw blurRad="38100" dist="38100" dir="2700000" algn="tl">
                    <a:srgbClr val="000000"/>
                  </a:outerShdw>
                </a:effectLst>
                <a:latin typeface="Arial" charset="0"/>
              </a:rPr>
              <a:t>Products and Observing Systems</a:t>
            </a:r>
            <a:endParaRPr lang="en-US" sz="3200" dirty="0">
              <a:solidFill>
                <a:schemeClr val="folHlink"/>
              </a:solidFill>
              <a:effectLst>
                <a:outerShdw blurRad="38100" dist="38100" dir="2700000" algn="tl">
                  <a:srgbClr val="000000"/>
                </a:outerShdw>
              </a:effectLst>
              <a:latin typeface="Arial" charset="0"/>
            </a:endParaRPr>
          </a:p>
        </p:txBody>
      </p:sp>
      <p:sp>
        <p:nvSpPr>
          <p:cNvPr id="14" name="Rectangle 40"/>
          <p:cNvSpPr>
            <a:spLocks noChangeArrowheads="1"/>
          </p:cNvSpPr>
          <p:nvPr/>
        </p:nvSpPr>
        <p:spPr bwMode="auto">
          <a:xfrm>
            <a:off x="990600" y="2133600"/>
            <a:ext cx="7239000" cy="1752600"/>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SzPct val="65000"/>
              <a:buFont typeface="Wingdings" pitchFamily="2" charset="2"/>
              <a:buNone/>
              <a:defRPr/>
            </a:pPr>
            <a:r>
              <a:rPr lang="en-US" dirty="0" smtClean="0">
                <a:effectLst>
                  <a:outerShdw blurRad="38100" dist="38100" dir="2700000" algn="tl">
                    <a:srgbClr val="000000"/>
                  </a:outerShdw>
                </a:effectLst>
                <a:latin typeface="Arial" charset="0"/>
              </a:rPr>
              <a:t>Paul </a:t>
            </a:r>
            <a:r>
              <a:rPr lang="en-US" dirty="0">
                <a:effectLst>
                  <a:outerShdw blurRad="38100" dist="38100" dir="2700000" algn="tl">
                    <a:srgbClr val="000000"/>
                  </a:outerShdw>
                </a:effectLst>
                <a:latin typeface="Arial" charset="0"/>
              </a:rPr>
              <a:t>M. DiGiacomo</a:t>
            </a:r>
          </a:p>
          <a:p>
            <a:pPr algn="ctr" eaLnBrk="1" hangingPunct="1">
              <a:lnSpc>
                <a:spcPct val="80000"/>
              </a:lnSpc>
              <a:spcBef>
                <a:spcPct val="20000"/>
              </a:spcBef>
              <a:buClr>
                <a:schemeClr val="hlink"/>
              </a:buClr>
              <a:buSzPct val="65000"/>
              <a:buFont typeface="Wingdings" pitchFamily="2" charset="2"/>
              <a:buNone/>
              <a:defRPr/>
            </a:pPr>
            <a:r>
              <a:rPr lang="en-US" dirty="0">
                <a:effectLst>
                  <a:outerShdw blurRad="38100" dist="38100" dir="2700000" algn="tl">
                    <a:srgbClr val="000000"/>
                  </a:outerShdw>
                </a:effectLst>
                <a:latin typeface="Arial" charset="0"/>
              </a:rPr>
              <a:t>Chief, Satellite Oceanography </a:t>
            </a:r>
            <a:endParaRPr lang="en-US" dirty="0" smtClean="0">
              <a:effectLst>
                <a:outerShdw blurRad="38100" dist="38100" dir="2700000" algn="tl">
                  <a:srgbClr val="000000"/>
                </a:outerShdw>
              </a:effectLst>
              <a:latin typeface="Arial" charset="0"/>
            </a:endParaRPr>
          </a:p>
          <a:p>
            <a:pPr algn="ctr" eaLnBrk="1" hangingPunct="1">
              <a:lnSpc>
                <a:spcPct val="80000"/>
              </a:lnSpc>
              <a:spcBef>
                <a:spcPct val="20000"/>
              </a:spcBef>
              <a:buClr>
                <a:schemeClr val="hlink"/>
              </a:buClr>
              <a:buSzPct val="65000"/>
              <a:buFont typeface="Wingdings" pitchFamily="2" charset="2"/>
              <a:buNone/>
              <a:defRPr/>
            </a:pPr>
            <a:r>
              <a:rPr lang="en-US" dirty="0" smtClean="0">
                <a:effectLst>
                  <a:outerShdw blurRad="38100" dist="38100" dir="2700000" algn="tl">
                    <a:srgbClr val="000000"/>
                  </a:outerShdw>
                </a:effectLst>
              </a:rPr>
              <a:t>&amp; </a:t>
            </a:r>
            <a:r>
              <a:rPr lang="en-US" dirty="0" smtClean="0">
                <a:effectLst>
                  <a:outerShdw blurRad="38100" dist="38100" dir="2700000" algn="tl">
                    <a:srgbClr val="000000"/>
                  </a:outerShdw>
                </a:effectLst>
                <a:latin typeface="Arial" charset="0"/>
              </a:rPr>
              <a:t>Climatology Division</a:t>
            </a:r>
          </a:p>
          <a:p>
            <a:pPr algn="ctr" eaLnBrk="1" hangingPunct="1">
              <a:lnSpc>
                <a:spcPct val="80000"/>
              </a:lnSpc>
              <a:spcBef>
                <a:spcPct val="20000"/>
              </a:spcBef>
              <a:buClr>
                <a:schemeClr val="hlink"/>
              </a:buClr>
              <a:buSzPct val="65000"/>
              <a:buFont typeface="Wingdings" pitchFamily="2" charset="2"/>
              <a:buNone/>
              <a:defRPr/>
            </a:pPr>
            <a:endParaRPr lang="en-US" dirty="0">
              <a:effectLst>
                <a:outerShdw blurRad="38100" dist="38100" dir="2700000" algn="tl">
                  <a:srgbClr val="000000"/>
                </a:outerShdw>
              </a:effectLst>
              <a:latin typeface="Arial" charset="0"/>
            </a:endParaRPr>
          </a:p>
          <a:p>
            <a:pPr algn="ctr" eaLnBrk="1" hangingPunct="1">
              <a:lnSpc>
                <a:spcPct val="80000"/>
              </a:lnSpc>
              <a:spcBef>
                <a:spcPct val="20000"/>
              </a:spcBef>
              <a:buClr>
                <a:schemeClr val="hlink"/>
              </a:buClr>
              <a:buSzPct val="65000"/>
              <a:buFont typeface="Wingdings" pitchFamily="2" charset="2"/>
              <a:buNone/>
              <a:defRPr/>
            </a:pPr>
            <a:r>
              <a:rPr lang="en-US" dirty="0">
                <a:effectLst>
                  <a:outerShdw blurRad="38100" dist="38100" dir="2700000" algn="tl">
                    <a:srgbClr val="000000"/>
                  </a:outerShdw>
                </a:effectLst>
                <a:latin typeface="Arial" charset="0"/>
              </a:rPr>
              <a:t>NOAA-NESDIS Center for Satellite </a:t>
            </a:r>
          </a:p>
          <a:p>
            <a:pPr algn="ctr" eaLnBrk="1" hangingPunct="1">
              <a:lnSpc>
                <a:spcPct val="80000"/>
              </a:lnSpc>
              <a:spcBef>
                <a:spcPct val="20000"/>
              </a:spcBef>
              <a:buClr>
                <a:schemeClr val="hlink"/>
              </a:buClr>
              <a:buSzPct val="65000"/>
              <a:buFont typeface="Wingdings" pitchFamily="2" charset="2"/>
              <a:buNone/>
              <a:defRPr/>
            </a:pPr>
            <a:r>
              <a:rPr lang="en-US" dirty="0">
                <a:effectLst>
                  <a:outerShdw blurRad="38100" dist="38100" dir="2700000" algn="tl">
                    <a:srgbClr val="000000"/>
                  </a:outerShdw>
                </a:effectLst>
                <a:latin typeface="Arial" charset="0"/>
              </a:rPr>
              <a:t>Applications and Research (STAR)</a:t>
            </a:r>
          </a:p>
          <a:p>
            <a:pPr algn="ctr" eaLnBrk="1" hangingPunct="1">
              <a:lnSpc>
                <a:spcPct val="80000"/>
              </a:lnSpc>
              <a:spcBef>
                <a:spcPct val="20000"/>
              </a:spcBef>
              <a:buClr>
                <a:schemeClr val="hlink"/>
              </a:buClr>
              <a:buSzPct val="65000"/>
              <a:buFont typeface="Wingdings" pitchFamily="2" charset="2"/>
              <a:buNone/>
              <a:defRPr/>
            </a:pPr>
            <a:endParaRPr lang="en-US" dirty="0">
              <a:effectLst>
                <a:outerShdw blurRad="38100" dist="38100" dir="2700000" algn="tl">
                  <a:srgbClr val="000000"/>
                </a:outerShdw>
              </a:effectLst>
              <a:latin typeface="Arial" charset="0"/>
            </a:endParaRPr>
          </a:p>
          <a:p>
            <a:pPr algn="ctr" eaLnBrk="1" hangingPunct="1">
              <a:lnSpc>
                <a:spcPct val="80000"/>
              </a:lnSpc>
              <a:spcBef>
                <a:spcPct val="20000"/>
              </a:spcBef>
              <a:buClr>
                <a:schemeClr val="hlink"/>
              </a:buClr>
              <a:buSzPct val="65000"/>
              <a:buFont typeface="Wingdings" pitchFamily="2" charset="2"/>
              <a:buNone/>
              <a:defRPr/>
            </a:pPr>
            <a:r>
              <a:rPr lang="en-US" dirty="0" smtClean="0">
                <a:effectLst>
                  <a:outerShdw blurRad="38100" dist="38100" dir="2700000" algn="tl">
                    <a:srgbClr val="000000"/>
                  </a:outerShdw>
                </a:effectLst>
              </a:rPr>
              <a:t>NOAA-NESDIS Cooperative Research </a:t>
            </a:r>
            <a:r>
              <a:rPr lang="en-US" dirty="0" smtClean="0">
                <a:effectLst>
                  <a:outerShdw blurRad="38100" dist="38100" dir="2700000" algn="tl">
                    <a:srgbClr val="000000"/>
                  </a:outerShdw>
                </a:effectLst>
              </a:rPr>
              <a:t>Program </a:t>
            </a:r>
          </a:p>
          <a:p>
            <a:pPr algn="ctr" eaLnBrk="1" hangingPunct="1">
              <a:lnSpc>
                <a:spcPct val="80000"/>
              </a:lnSpc>
              <a:spcBef>
                <a:spcPct val="20000"/>
              </a:spcBef>
              <a:buClr>
                <a:schemeClr val="hlink"/>
              </a:buClr>
              <a:buSzPct val="65000"/>
              <a:buFont typeface="Wingdings" pitchFamily="2" charset="2"/>
              <a:buNone/>
              <a:defRPr/>
            </a:pPr>
            <a:r>
              <a:rPr lang="en-US" dirty="0" smtClean="0">
                <a:effectLst>
                  <a:outerShdw blurRad="38100" dist="38100" dir="2700000" algn="tl">
                    <a:srgbClr val="000000"/>
                  </a:outerShdw>
                </a:effectLst>
              </a:rPr>
              <a:t>10</a:t>
            </a:r>
            <a:r>
              <a:rPr lang="en-US" baseline="30000" dirty="0" smtClean="0">
                <a:effectLst>
                  <a:outerShdw blurRad="38100" dist="38100" dir="2700000" algn="tl">
                    <a:srgbClr val="000000"/>
                  </a:outerShdw>
                </a:effectLst>
              </a:rPr>
              <a:t>th</a:t>
            </a:r>
            <a:r>
              <a:rPr lang="en-US" dirty="0" smtClean="0">
                <a:effectLst>
                  <a:outerShdw blurRad="38100" dist="38100" dir="2700000" algn="tl">
                    <a:srgbClr val="000000"/>
                  </a:outerShdw>
                </a:effectLst>
              </a:rPr>
              <a:t> Annual </a:t>
            </a:r>
            <a:r>
              <a:rPr lang="en-US" dirty="0" smtClean="0">
                <a:effectLst>
                  <a:outerShdw blurRad="38100" dist="38100" dir="2700000" algn="tl">
                    <a:srgbClr val="000000"/>
                  </a:outerShdw>
                </a:effectLst>
              </a:rPr>
              <a:t>Science </a:t>
            </a:r>
            <a:r>
              <a:rPr lang="en-US" dirty="0" smtClean="0">
                <a:effectLst>
                  <a:outerShdw blurRad="38100" dist="38100" dir="2700000" algn="tl">
                    <a:srgbClr val="000000"/>
                  </a:outerShdw>
                </a:effectLst>
              </a:rPr>
              <a:t>Symposium: “Satellites and Society” </a:t>
            </a:r>
            <a:endParaRPr lang="en-US" dirty="0" smtClean="0">
              <a:effectLst>
                <a:outerShdw blurRad="38100" dist="38100" dir="2700000" algn="tl">
                  <a:srgbClr val="000000"/>
                </a:outerShdw>
              </a:effectLst>
            </a:endParaRPr>
          </a:p>
          <a:p>
            <a:pPr algn="ctr" eaLnBrk="1" hangingPunct="1">
              <a:lnSpc>
                <a:spcPct val="80000"/>
              </a:lnSpc>
              <a:spcBef>
                <a:spcPct val="20000"/>
              </a:spcBef>
              <a:buClr>
                <a:schemeClr val="hlink"/>
              </a:buClr>
              <a:buSzPct val="65000"/>
              <a:buFont typeface="Wingdings" pitchFamily="2" charset="2"/>
              <a:buNone/>
              <a:defRPr/>
            </a:pPr>
            <a:r>
              <a:rPr lang="en-US" dirty="0" smtClean="0">
                <a:effectLst>
                  <a:outerShdw blurRad="38100" dist="38100" dir="2700000" algn="tl">
                    <a:srgbClr val="000000"/>
                  </a:outerShdw>
                </a:effectLst>
              </a:rPr>
              <a:t>NOAA-CREST Center, City College of New York</a:t>
            </a:r>
          </a:p>
          <a:p>
            <a:pPr algn="ctr" eaLnBrk="1" hangingPunct="1">
              <a:lnSpc>
                <a:spcPct val="80000"/>
              </a:lnSpc>
              <a:spcBef>
                <a:spcPct val="20000"/>
              </a:spcBef>
              <a:buClr>
                <a:schemeClr val="hlink"/>
              </a:buClr>
              <a:buSzPct val="65000"/>
              <a:buFont typeface="Wingdings" pitchFamily="2" charset="2"/>
              <a:buNone/>
              <a:defRPr/>
            </a:pPr>
            <a:r>
              <a:rPr lang="en-US" dirty="0" smtClean="0">
                <a:effectLst>
                  <a:outerShdw blurRad="38100" dist="38100" dir="2700000" algn="tl">
                    <a:srgbClr val="000000"/>
                  </a:outerShdw>
                </a:effectLst>
              </a:rPr>
              <a:t>9 September 2014</a:t>
            </a:r>
            <a:endParaRPr lang="en-US" dirty="0" smtClean="0">
              <a:effectLst>
                <a:outerShdw blurRad="38100" dist="38100" dir="2700000" algn="tl">
                  <a:srgbClr val="000000"/>
                </a:outerShdw>
              </a:effectLst>
            </a:endParaRPr>
          </a:p>
          <a:p>
            <a:pPr algn="ctr" eaLnBrk="1" hangingPunct="1">
              <a:lnSpc>
                <a:spcPct val="80000"/>
              </a:lnSpc>
              <a:spcBef>
                <a:spcPct val="20000"/>
              </a:spcBef>
              <a:buClr>
                <a:schemeClr val="hlink"/>
              </a:buClr>
              <a:buSzPct val="65000"/>
              <a:buFont typeface="Wingdings" pitchFamily="2" charset="2"/>
              <a:buNone/>
              <a:defRPr/>
            </a:pPr>
            <a:endParaRPr lang="en-US" dirty="0" smtClean="0">
              <a:effectLst>
                <a:outerShdw blurRad="38100" dist="38100" dir="2700000" algn="tl">
                  <a:srgbClr val="000000"/>
                </a:outerShdw>
              </a:effectLst>
              <a:latin typeface="Arial" charset="0"/>
            </a:endParaRPr>
          </a:p>
          <a:p>
            <a:pPr algn="ctr" eaLnBrk="1" hangingPunct="1">
              <a:lnSpc>
                <a:spcPct val="80000"/>
              </a:lnSpc>
              <a:spcBef>
                <a:spcPct val="20000"/>
              </a:spcBef>
              <a:buClr>
                <a:schemeClr val="hlink"/>
              </a:buClr>
              <a:buSzPct val="65000"/>
              <a:buFont typeface="Wingdings" pitchFamily="2" charset="2"/>
              <a:buNone/>
              <a:defRPr/>
            </a:pPr>
            <a:endParaRPr lang="en-US" dirty="0">
              <a:effectLst>
                <a:outerShdw blurRad="38100" dist="38100" dir="2700000" algn="tl">
                  <a:srgbClr val="000000"/>
                </a:outerShdw>
              </a:effectLst>
              <a:latin typeface="Arial" charset="0"/>
            </a:endParaRPr>
          </a:p>
        </p:txBody>
      </p:sp>
      <p:pic>
        <p:nvPicPr>
          <p:cNvPr id="15" name="Picture 41" descr="nesdisbanner_left"/>
          <p:cNvPicPr>
            <a:picLocks noChangeAspect="1" noChangeArrowheads="1"/>
          </p:cNvPicPr>
          <p:nvPr/>
        </p:nvPicPr>
        <p:blipFill>
          <a:blip r:embed="rId3" cstate="print"/>
          <a:srcRect/>
          <a:stretch>
            <a:fillRect/>
          </a:stretch>
        </p:blipFill>
        <p:spPr bwMode="auto">
          <a:xfrm>
            <a:off x="0" y="6399213"/>
            <a:ext cx="4038600" cy="458787"/>
          </a:xfrm>
          <a:prstGeom prst="rect">
            <a:avLst/>
          </a:prstGeom>
          <a:noFill/>
          <a:ln w="9525">
            <a:noFill/>
            <a:miter lim="800000"/>
            <a:headEnd/>
            <a:tailEnd/>
          </a:ln>
        </p:spPr>
      </p:pic>
      <p:pic>
        <p:nvPicPr>
          <p:cNvPr id="16" name="Picture 42"/>
          <p:cNvPicPr>
            <a:picLocks noChangeAspect="1" noChangeArrowheads="1"/>
          </p:cNvPicPr>
          <p:nvPr/>
        </p:nvPicPr>
        <p:blipFill>
          <a:blip r:embed="rId4" cstate="print"/>
          <a:srcRect/>
          <a:stretch>
            <a:fillRect/>
          </a:stretch>
        </p:blipFill>
        <p:spPr bwMode="auto">
          <a:xfrm>
            <a:off x="8283575" y="6096000"/>
            <a:ext cx="860425"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76200" y="228600"/>
            <a:ext cx="2895600" cy="1524000"/>
          </a:xfrm>
        </p:spPr>
        <p:txBody>
          <a:bodyPr>
            <a:noAutofit/>
          </a:bodyPr>
          <a:lstStyle/>
          <a:p>
            <a:r>
              <a:rPr lang="en-US" sz="2400" dirty="0" smtClean="0">
                <a:solidFill>
                  <a:srgbClr val="FFC000"/>
                </a:solidFill>
              </a:rPr>
              <a:t>Satellite Monitoring of Post-Storm Coastal Sediment Plumes</a:t>
            </a:r>
            <a:endParaRPr lang="en-US" sz="2400" dirty="0">
              <a:solidFill>
                <a:srgbClr val="FFC000"/>
              </a:solidFill>
            </a:endParaRPr>
          </a:p>
        </p:txBody>
      </p:sp>
      <p:pic>
        <p:nvPicPr>
          <p:cNvPr id="6" name="Content Placeholder 6" descr="tsm_CB_20110911.png"/>
          <p:cNvPicPr>
            <a:picLocks noGrp="1" noChangeAspect="1"/>
          </p:cNvPicPr>
          <p:nvPr>
            <p:ph idx="1"/>
          </p:nvPr>
        </p:nvPicPr>
        <p:blipFill>
          <a:blip r:embed="rId2" cstate="print"/>
          <a:stretch>
            <a:fillRect/>
          </a:stretch>
        </p:blipFill>
        <p:spPr>
          <a:xfrm>
            <a:off x="2971800" y="457200"/>
            <a:ext cx="6034884" cy="5791994"/>
          </a:xfrm>
        </p:spPr>
      </p:pic>
      <p:sp>
        <p:nvSpPr>
          <p:cNvPr id="7" name="Text Placeholder 5"/>
          <p:cNvSpPr txBox="1">
            <a:spLocks/>
          </p:cNvSpPr>
          <p:nvPr/>
        </p:nvSpPr>
        <p:spPr bwMode="auto">
          <a:xfrm>
            <a:off x="228600" y="2133600"/>
            <a:ext cx="2438400" cy="3429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Sediment plume in Chesapeake Bay following 2011’s Tropical Storm Lee</a:t>
            </a:r>
          </a:p>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endPar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Arial" pitchFamily="34" charset="0"/>
              <a:buChar char="•"/>
              <a:tabLst/>
              <a:defRPr/>
            </a:pPr>
            <a:r>
              <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Satellites can measure concentration of sediment in the surface water </a:t>
            </a:r>
          </a:p>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Arial" pitchFamily="34" charset="0"/>
              <a:buChar char="•"/>
              <a:tabLst/>
              <a:defRPr/>
            </a:pPr>
            <a:r>
              <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Red indicates high sediment concentration as a result of storm runoff from land</a:t>
            </a:r>
            <a:endParaRPr kumimoji="0" lang="en-US" sz="1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normAutofit/>
          </a:bodyPr>
          <a:lstStyle/>
          <a:p>
            <a:r>
              <a:rPr lang="en-US" dirty="0" smtClean="0">
                <a:solidFill>
                  <a:srgbClr val="FFC000"/>
                </a:solidFill>
              </a:rPr>
              <a:t>Gulf Stream</a:t>
            </a:r>
            <a:br>
              <a:rPr lang="en-US" dirty="0" smtClean="0">
                <a:solidFill>
                  <a:srgbClr val="FFC000"/>
                </a:solidFill>
              </a:rPr>
            </a:br>
            <a:r>
              <a:rPr lang="en-US" sz="1600" dirty="0" smtClean="0">
                <a:solidFill>
                  <a:srgbClr val="FFC000"/>
                </a:solidFill>
              </a:rPr>
              <a:t>VIIRS ACSPO SST  5-day Composite</a:t>
            </a:r>
            <a:endParaRPr lang="en-US" dirty="0">
              <a:solidFill>
                <a:srgbClr val="FFC000"/>
              </a:solidFill>
            </a:endParaRPr>
          </a:p>
        </p:txBody>
      </p:sp>
      <p:pic>
        <p:nvPicPr>
          <p:cNvPr id="4" name="Picture 3" descr="viirs_sst.png"/>
          <p:cNvPicPr>
            <a:picLocks noChangeAspect="1"/>
          </p:cNvPicPr>
          <p:nvPr/>
        </p:nvPicPr>
        <p:blipFill>
          <a:blip r:embed="rId3" cstate="print"/>
          <a:stretch>
            <a:fillRect/>
          </a:stretch>
        </p:blipFill>
        <p:spPr>
          <a:xfrm>
            <a:off x="1242876" y="1219200"/>
            <a:ext cx="6758124" cy="527161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2400"/>
            <a:ext cx="8229600" cy="1143000"/>
          </a:xfrm>
        </p:spPr>
        <p:txBody>
          <a:bodyPr>
            <a:normAutofit/>
          </a:bodyPr>
          <a:lstStyle/>
          <a:p>
            <a:r>
              <a:rPr lang="en-US" dirty="0" smtClean="0">
                <a:solidFill>
                  <a:srgbClr val="FFC000"/>
                </a:solidFill>
              </a:rPr>
              <a:t>Bering Strait</a:t>
            </a:r>
            <a:br>
              <a:rPr lang="en-US" dirty="0" smtClean="0">
                <a:solidFill>
                  <a:srgbClr val="FFC000"/>
                </a:solidFill>
              </a:rPr>
            </a:br>
            <a:r>
              <a:rPr lang="en-US" sz="1800" dirty="0" smtClean="0">
                <a:solidFill>
                  <a:srgbClr val="FFC000"/>
                </a:solidFill>
              </a:rPr>
              <a:t>VIIRS ACSPO SST</a:t>
            </a:r>
            <a:endParaRPr lang="en-US" sz="1800" dirty="0">
              <a:solidFill>
                <a:srgbClr val="FFC000"/>
              </a:solidFill>
            </a:endParaRPr>
          </a:p>
        </p:txBody>
      </p:sp>
      <p:pic>
        <p:nvPicPr>
          <p:cNvPr id="6" name="Picture 5" descr="2014_217_1440_npp_az.png"/>
          <p:cNvPicPr>
            <a:picLocks noChangeAspect="1"/>
          </p:cNvPicPr>
          <p:nvPr/>
        </p:nvPicPr>
        <p:blipFill>
          <a:blip r:embed="rId2" cstate="print"/>
          <a:srcRect r="-1581"/>
          <a:stretch>
            <a:fillRect/>
          </a:stretch>
        </p:blipFill>
        <p:spPr>
          <a:xfrm>
            <a:off x="1295400" y="1483549"/>
            <a:ext cx="6781800" cy="514585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152400" y="1676400"/>
            <a:ext cx="8991600" cy="4038600"/>
          </a:xfrm>
          <a:prstGeom prst="rect">
            <a:avLst/>
          </a:prstGeom>
          <a:solidFill>
            <a:srgbClr val="C0C0C0"/>
          </a:solidFill>
          <a:ln w="9525">
            <a:solidFill>
              <a:schemeClr val="tx1"/>
            </a:solidFill>
            <a:miter lim="800000"/>
            <a:headEnd/>
            <a:tailEnd/>
          </a:ln>
          <a:effectLst/>
        </p:spPr>
        <p:txBody>
          <a:bodyPr wrap="none" anchor="ctr"/>
          <a:lstStyle/>
          <a:p>
            <a:pPr eaLnBrk="1" fontAlgn="auto" hangingPunct="1">
              <a:spcBef>
                <a:spcPts val="0"/>
              </a:spcBef>
              <a:spcAft>
                <a:spcPts val="0"/>
              </a:spcAft>
            </a:pPr>
            <a:endParaRPr lang="en-US" sz="1800" b="1" dirty="0">
              <a:solidFill>
                <a:prstClr val="black"/>
              </a:solidFill>
              <a:latin typeface="Calibri"/>
            </a:endParaRPr>
          </a:p>
        </p:txBody>
      </p:sp>
      <p:sp>
        <p:nvSpPr>
          <p:cNvPr id="2050" name="Rectangle 2"/>
          <p:cNvSpPr>
            <a:spLocks noGrp="1" noChangeArrowheads="1"/>
          </p:cNvSpPr>
          <p:nvPr>
            <p:ph type="title"/>
          </p:nvPr>
        </p:nvSpPr>
        <p:spPr>
          <a:xfrm>
            <a:off x="457200" y="76200"/>
            <a:ext cx="8229600" cy="563562"/>
          </a:xfrm>
        </p:spPr>
        <p:txBody>
          <a:bodyPr>
            <a:normAutofit/>
          </a:bodyPr>
          <a:lstStyle/>
          <a:p>
            <a:r>
              <a:rPr lang="en-US" sz="2800" dirty="0" smtClean="0">
                <a:solidFill>
                  <a:srgbClr val="FF0000"/>
                </a:solidFill>
              </a:rPr>
              <a:t>Operational SAR High-Resolution Coastal Wind Product</a:t>
            </a:r>
            <a:endParaRPr lang="en-US" sz="2800" dirty="0">
              <a:solidFill>
                <a:srgbClr val="FF0000"/>
              </a:solidFill>
            </a:endParaRPr>
          </a:p>
        </p:txBody>
      </p:sp>
      <p:sp>
        <p:nvSpPr>
          <p:cNvPr id="2052" name="Rectangle 4"/>
          <p:cNvSpPr>
            <a:spLocks noGrp="1" noChangeArrowheads="1"/>
          </p:cNvSpPr>
          <p:nvPr>
            <p:ph type="body" idx="1"/>
          </p:nvPr>
        </p:nvSpPr>
        <p:spPr>
          <a:xfrm>
            <a:off x="533400" y="609600"/>
            <a:ext cx="8077200" cy="914400"/>
          </a:xfrm>
          <a:ln>
            <a:solidFill>
              <a:schemeClr val="tx1"/>
            </a:solidFill>
          </a:ln>
        </p:spPr>
        <p:txBody>
          <a:bodyPr>
            <a:noAutofit/>
          </a:bodyPr>
          <a:lstStyle/>
          <a:p>
            <a:pPr algn="just">
              <a:lnSpc>
                <a:spcPct val="80000"/>
              </a:lnSpc>
              <a:buFontTx/>
              <a:buNone/>
            </a:pPr>
            <a:r>
              <a:rPr lang="en-US" sz="1400" b="1" dirty="0" smtClean="0"/>
              <a:t>        The NESDIS Satellite Products and Services Review Board (SPSRB) at their March 20, 2013 meeting decided that the synthetic aperture radar (SAR) High-Resolution Coastal Wind Product was ready for operations.  Operational production began in May 2013. This product had been produced experimentally since 1999.  Formal operational implementation activities began in 2008 per request by the NWS Alaska Region. </a:t>
            </a:r>
          </a:p>
        </p:txBody>
      </p:sp>
      <p:sp>
        <p:nvSpPr>
          <p:cNvPr id="2054" name="Rectangle 6"/>
          <p:cNvSpPr>
            <a:spLocks noChangeArrowheads="1"/>
          </p:cNvSpPr>
          <p:nvPr/>
        </p:nvSpPr>
        <p:spPr bwMode="auto">
          <a:xfrm>
            <a:off x="228600" y="5791200"/>
            <a:ext cx="8839200" cy="762000"/>
          </a:xfrm>
          <a:prstGeom prst="rect">
            <a:avLst/>
          </a:prstGeom>
          <a:solidFill>
            <a:srgbClr val="99CCFF"/>
          </a:solidFill>
          <a:ln w="9525">
            <a:solidFill>
              <a:schemeClr val="tx1"/>
            </a:solidFill>
            <a:miter lim="800000"/>
            <a:headEnd/>
            <a:tailEnd/>
          </a:ln>
          <a:effectLst/>
        </p:spPr>
        <p:txBody>
          <a:bodyPr wrap="none" anchor="ctr"/>
          <a:lstStyle/>
          <a:p>
            <a:pPr algn="just" eaLnBrk="1" fontAlgn="auto" hangingPunct="1">
              <a:spcBef>
                <a:spcPts val="0"/>
              </a:spcBef>
              <a:spcAft>
                <a:spcPts val="0"/>
              </a:spcAft>
            </a:pPr>
            <a:r>
              <a:rPr lang="en-US" sz="1400" b="1" dirty="0" smtClean="0">
                <a:solidFill>
                  <a:prstClr val="black"/>
                </a:solidFill>
                <a:latin typeface="Calibri"/>
              </a:rPr>
              <a:t>Although currently SAR data are only available from the commercial RADARSAT-2 satellite through data purchased </a:t>
            </a:r>
          </a:p>
          <a:p>
            <a:pPr algn="just" eaLnBrk="1" fontAlgn="auto" hangingPunct="1">
              <a:spcBef>
                <a:spcPts val="0"/>
              </a:spcBef>
              <a:spcAft>
                <a:spcPts val="0"/>
              </a:spcAft>
            </a:pPr>
            <a:r>
              <a:rPr lang="en-US" sz="1400" b="1" dirty="0" smtClean="0">
                <a:solidFill>
                  <a:prstClr val="black"/>
                </a:solidFill>
                <a:latin typeface="Calibri"/>
              </a:rPr>
              <a:t> by/for the National Ice Center, the fully operational Sentinel-1 satellite with assumed full/free/open data policy was </a:t>
            </a:r>
          </a:p>
          <a:p>
            <a:pPr algn="just" eaLnBrk="1" fontAlgn="auto" hangingPunct="1">
              <a:spcBef>
                <a:spcPts val="0"/>
              </a:spcBef>
              <a:spcAft>
                <a:spcPts val="0"/>
              </a:spcAft>
            </a:pPr>
            <a:r>
              <a:rPr lang="en-US" sz="1400" b="1" dirty="0" smtClean="0">
                <a:solidFill>
                  <a:prstClr val="black"/>
                </a:solidFill>
                <a:latin typeface="Calibri"/>
              </a:rPr>
              <a:t>launched in April 2014 by ESA and will provide much larger quantities of SAR image data for this operational product.   </a:t>
            </a:r>
            <a:endParaRPr lang="en-US" sz="1400" b="1" dirty="0">
              <a:solidFill>
                <a:prstClr val="black"/>
              </a:solidFill>
              <a:latin typeface="Calibri"/>
            </a:endParaRPr>
          </a:p>
        </p:txBody>
      </p:sp>
      <p:sp>
        <p:nvSpPr>
          <p:cNvPr id="2056" name="Text Box 8"/>
          <p:cNvSpPr txBox="1">
            <a:spLocks noChangeArrowheads="1"/>
          </p:cNvSpPr>
          <p:nvPr/>
        </p:nvSpPr>
        <p:spPr bwMode="auto">
          <a:xfrm>
            <a:off x="533400" y="6550223"/>
            <a:ext cx="8915400" cy="307777"/>
          </a:xfrm>
          <a:prstGeom prst="rect">
            <a:avLst/>
          </a:prstGeom>
          <a:noFill/>
          <a:ln w="9525">
            <a:noFill/>
            <a:miter lim="800000"/>
            <a:headEnd/>
            <a:tailEnd/>
          </a:ln>
          <a:effectLst/>
        </p:spPr>
        <p:txBody>
          <a:bodyPr wrap="square">
            <a:spAutoFit/>
          </a:bodyPr>
          <a:lstStyle/>
          <a:p>
            <a:pPr eaLnBrk="1" fontAlgn="auto" hangingPunct="1">
              <a:spcBef>
                <a:spcPct val="50000"/>
              </a:spcBef>
              <a:spcAft>
                <a:spcPts val="0"/>
              </a:spcAft>
            </a:pPr>
            <a:r>
              <a:rPr lang="en-US" sz="1400" b="1" dirty="0">
                <a:solidFill>
                  <a:prstClr val="black"/>
                </a:solidFill>
                <a:latin typeface="Calibri"/>
              </a:rPr>
              <a:t>(Courtesy of W. </a:t>
            </a:r>
            <a:r>
              <a:rPr lang="en-US" sz="1400" b="1" dirty="0" err="1" smtClean="0">
                <a:solidFill>
                  <a:prstClr val="black"/>
                </a:solidFill>
                <a:latin typeface="Calibri"/>
              </a:rPr>
              <a:t>Pichel</a:t>
            </a:r>
            <a:r>
              <a:rPr lang="en-US" sz="1400" b="1" dirty="0" smtClean="0">
                <a:solidFill>
                  <a:prstClr val="black"/>
                </a:solidFill>
                <a:latin typeface="Calibri"/>
              </a:rPr>
              <a:t>)               Sponsor: ORS, Polar PSDI</a:t>
            </a:r>
            <a:endParaRPr lang="en-US" sz="1400" b="1" dirty="0">
              <a:solidFill>
                <a:prstClr val="black"/>
              </a:solidFill>
              <a:latin typeface="Calibri"/>
            </a:endParaRPr>
          </a:p>
        </p:txBody>
      </p:sp>
      <p:sp>
        <p:nvSpPr>
          <p:cNvPr id="14" name="TextBox 13"/>
          <p:cNvSpPr txBox="1"/>
          <p:nvPr/>
        </p:nvSpPr>
        <p:spPr>
          <a:xfrm>
            <a:off x="4572000" y="1981200"/>
            <a:ext cx="4267200" cy="3416320"/>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SAR  high-resolution coastal wind  product generated from a RADARSAT-2 image of Kodiak Island and the Alaska Peninsula.</a:t>
            </a:r>
          </a:p>
          <a:p>
            <a:pPr eaLnBrk="1" fontAlgn="auto" hangingPunct="1">
              <a:spcBef>
                <a:spcPts val="0"/>
              </a:spcBef>
              <a:spcAft>
                <a:spcPts val="0"/>
              </a:spcAft>
            </a:pPr>
            <a:r>
              <a:rPr lang="en-US" sz="1800" dirty="0" smtClean="0">
                <a:solidFill>
                  <a:prstClr val="black"/>
                </a:solidFill>
                <a:latin typeface="Calibri"/>
              </a:rPr>
              <a:t>This image shows highly variable wind patterns influenced by the  rugged coastal topography of Alaska.  The  features in the</a:t>
            </a:r>
          </a:p>
          <a:p>
            <a:pPr eaLnBrk="1" fontAlgn="auto" hangingPunct="1">
              <a:spcBef>
                <a:spcPts val="0"/>
              </a:spcBef>
              <a:spcAft>
                <a:spcPts val="0"/>
              </a:spcAft>
            </a:pPr>
            <a:r>
              <a:rPr lang="en-US" sz="1800" dirty="0" smtClean="0">
                <a:solidFill>
                  <a:prstClr val="black"/>
                </a:solidFill>
                <a:latin typeface="Calibri"/>
              </a:rPr>
              <a:t> upper left hand corner of the image are not wind, but ice patterns in Bristol Bay, Alaska. The SAR Image is from March 19, 2013 at 16:47 UT.  The wind barbs in the image are winds from the NWS Global Forecast System.</a:t>
            </a:r>
            <a:endParaRPr lang="en-US" sz="1800" dirty="0">
              <a:solidFill>
                <a:prstClr val="black"/>
              </a:solidFill>
              <a:latin typeface="Calibri"/>
            </a:endParaRPr>
          </a:p>
        </p:txBody>
      </p:sp>
      <p:pic>
        <p:nvPicPr>
          <p:cNvPr id="11" name="Picture 10" descr="RSAT2_CAIN_2013_03_19_16_47_13_0417026833_157.00W_56.00N_HH_C5_GFS05CDF_wind.png"/>
          <p:cNvPicPr>
            <a:picLocks noChangeAspect="1"/>
          </p:cNvPicPr>
          <p:nvPr/>
        </p:nvPicPr>
        <p:blipFill>
          <a:blip r:embed="rId2" cstate="print"/>
          <a:stretch>
            <a:fillRect/>
          </a:stretch>
        </p:blipFill>
        <p:spPr>
          <a:xfrm>
            <a:off x="609600" y="1752600"/>
            <a:ext cx="3657600" cy="384815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08361"/>
          </a:xfrm>
        </p:spPr>
        <p:txBody>
          <a:bodyPr>
            <a:normAutofit fontScale="90000"/>
          </a:bodyPr>
          <a:lstStyle/>
          <a:p>
            <a:r>
              <a:rPr lang="en-US" sz="3600" dirty="0" smtClean="0">
                <a:solidFill>
                  <a:srgbClr val="0070C0"/>
                </a:solidFill>
              </a:rPr>
              <a:t>Satellite Ocean Surface Vector Winds</a:t>
            </a:r>
            <a:endParaRPr lang="en-US" sz="3600" dirty="0">
              <a:solidFill>
                <a:srgbClr val="0070C0"/>
              </a:solidFill>
            </a:endParaRPr>
          </a:p>
        </p:txBody>
      </p:sp>
      <p:pic>
        <p:nvPicPr>
          <p:cNvPr id="4" name="Picture 3" descr="whole_as.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851" y="1147038"/>
            <a:ext cx="3465394" cy="2599046"/>
          </a:xfrm>
          <a:prstGeom prst="rect">
            <a:avLst/>
          </a:prstGeom>
        </p:spPr>
      </p:pic>
      <p:pic>
        <p:nvPicPr>
          <p:cNvPr id="5" name="Picture 4" descr="whole_d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8453" y="3802763"/>
            <a:ext cx="3378277" cy="2533708"/>
          </a:xfrm>
          <a:prstGeom prst="rect">
            <a:avLst/>
          </a:prstGeom>
        </p:spPr>
      </p:pic>
      <p:grpSp>
        <p:nvGrpSpPr>
          <p:cNvPr id="3" name="Group 6"/>
          <p:cNvGrpSpPr>
            <a:grpSpLocks/>
          </p:cNvGrpSpPr>
          <p:nvPr/>
        </p:nvGrpSpPr>
        <p:grpSpPr bwMode="auto">
          <a:xfrm>
            <a:off x="4537339" y="3267565"/>
            <a:ext cx="2312528" cy="1792487"/>
            <a:chOff x="-72229" y="2673571"/>
            <a:chExt cx="6811073" cy="3908425"/>
          </a:xfrm>
        </p:grpSpPr>
        <p:pic>
          <p:nvPicPr>
            <p:cNvPr id="8" name="Picture 7"/>
            <p:cNvPicPr>
              <a:picLocks noChangeAspect="1" noChangeArrowheads="1"/>
            </p:cNvPicPr>
            <p:nvPr/>
          </p:nvPicPr>
          <p:blipFill>
            <a:blip r:embed="rId4" cstate="print"/>
            <a:srcRect t="1239" b="8821"/>
            <a:stretch>
              <a:fillRect/>
            </a:stretch>
          </p:blipFill>
          <p:spPr bwMode="auto">
            <a:xfrm>
              <a:off x="103095" y="2673571"/>
              <a:ext cx="6635749" cy="3908425"/>
            </a:xfrm>
            <a:prstGeom prst="rect">
              <a:avLst/>
            </a:prstGeom>
            <a:noFill/>
            <a:ln w="9525">
              <a:noFill/>
              <a:miter lim="800000"/>
              <a:headEnd/>
              <a:tailEnd/>
            </a:ln>
          </p:spPr>
        </p:pic>
        <p:pic>
          <p:nvPicPr>
            <p:cNvPr id="9" name="Picture 8"/>
            <p:cNvPicPr>
              <a:picLocks noChangeAspect="1" noChangeArrowheads="1"/>
            </p:cNvPicPr>
            <p:nvPr/>
          </p:nvPicPr>
          <p:blipFill>
            <a:blip r:embed="rId5" cstate="print"/>
            <a:srcRect l="6465" t="19672" r="63016" b="63327"/>
            <a:stretch>
              <a:fillRect/>
            </a:stretch>
          </p:blipFill>
          <p:spPr bwMode="auto">
            <a:xfrm>
              <a:off x="3971" y="3626545"/>
              <a:ext cx="2813050" cy="920750"/>
            </a:xfrm>
            <a:prstGeom prst="rect">
              <a:avLst/>
            </a:prstGeom>
            <a:noFill/>
            <a:ln w="9525">
              <a:no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72229" y="4721920"/>
              <a:ext cx="2406650" cy="811213"/>
            </a:xfrm>
            <a:prstGeom prst="rect">
              <a:avLst/>
            </a:prstGeom>
            <a:noFill/>
            <a:ln w="9525">
              <a:noFill/>
              <a:miter lim="800000"/>
              <a:headEnd/>
              <a:tailEnd/>
            </a:ln>
          </p:spPr>
        </p:pic>
      </p:grpSp>
      <p:pic>
        <p:nvPicPr>
          <p:cNvPr id="6" name="Picture 5" descr="WMBas75.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650220" y="2838901"/>
            <a:ext cx="2765182" cy="2428876"/>
          </a:xfrm>
          <a:prstGeom prst="rect">
            <a:avLst/>
          </a:prstGeom>
        </p:spPr>
      </p:pic>
      <p:pic>
        <p:nvPicPr>
          <p:cNvPr id="11" name="Picture 10" descr="iwrapInstall"/>
          <p:cNvPicPr>
            <a:picLocks noChangeAspect="1" noChangeArrowheads="1"/>
          </p:cNvPicPr>
          <p:nvPr/>
        </p:nvPicPr>
        <p:blipFill>
          <a:blip r:embed="rId8" cstate="print"/>
          <a:srcRect/>
          <a:stretch>
            <a:fillRect/>
          </a:stretch>
        </p:blipFill>
        <p:spPr bwMode="auto">
          <a:xfrm>
            <a:off x="6709305" y="3234388"/>
            <a:ext cx="2270657" cy="1462583"/>
          </a:xfrm>
          <a:prstGeom prst="rect">
            <a:avLst/>
          </a:prstGeom>
          <a:noFill/>
          <a:ln w="9525">
            <a:noFill/>
            <a:miter lim="800000"/>
            <a:headEnd/>
            <a:tailEnd/>
          </a:ln>
        </p:spPr>
      </p:pic>
      <p:sp>
        <p:nvSpPr>
          <p:cNvPr id="12" name="TextBox 11"/>
          <p:cNvSpPr txBox="1"/>
          <p:nvPr/>
        </p:nvSpPr>
        <p:spPr>
          <a:xfrm>
            <a:off x="4199238" y="961429"/>
            <a:ext cx="4944762" cy="2585323"/>
          </a:xfrm>
          <a:prstGeom prst="rect">
            <a:avLst/>
          </a:prstGeom>
          <a:noFill/>
        </p:spPr>
        <p:txBody>
          <a:bodyPr wrap="square" rtlCol="0">
            <a:spAutoFit/>
          </a:bodyPr>
          <a:lstStyle/>
          <a:p>
            <a:pPr marL="285750" indent="-285750" defTabSz="457200" eaLnBrk="1" fontAlgn="auto" hangingPunct="1">
              <a:spcBef>
                <a:spcPts val="0"/>
              </a:spcBef>
              <a:spcAft>
                <a:spcPts val="0"/>
              </a:spcAft>
              <a:buFont typeface="Arial"/>
              <a:buChar char="•"/>
            </a:pPr>
            <a:r>
              <a:rPr lang="en-US" sz="1600" dirty="0" smtClean="0">
                <a:solidFill>
                  <a:prstClr val="black"/>
                </a:solidFill>
                <a:latin typeface="Calibri"/>
              </a:rPr>
              <a:t>OSVW data supports wind and wave warning and forecasting</a:t>
            </a:r>
          </a:p>
          <a:p>
            <a:pPr marL="285750" indent="-285750" defTabSz="457200" eaLnBrk="1" fontAlgn="auto" hangingPunct="1">
              <a:spcBef>
                <a:spcPts val="0"/>
              </a:spcBef>
              <a:spcAft>
                <a:spcPts val="0"/>
              </a:spcAft>
              <a:buFont typeface="Arial"/>
              <a:buChar char="•"/>
            </a:pPr>
            <a:r>
              <a:rPr lang="en-US" sz="1600" dirty="0" smtClean="0">
                <a:solidFill>
                  <a:prstClr val="black"/>
                </a:solidFill>
                <a:latin typeface="Calibri"/>
              </a:rPr>
              <a:t>ASCAT data from EUMETSAT operational at NOAA</a:t>
            </a:r>
          </a:p>
          <a:p>
            <a:pPr marL="285750" indent="-285750" defTabSz="457200" eaLnBrk="1" fontAlgn="auto" hangingPunct="1">
              <a:spcBef>
                <a:spcPts val="0"/>
              </a:spcBef>
              <a:spcAft>
                <a:spcPts val="0"/>
              </a:spcAft>
              <a:buFont typeface="Arial"/>
              <a:buChar char="•"/>
            </a:pPr>
            <a:r>
              <a:rPr lang="en-US" sz="1600" dirty="0" smtClean="0">
                <a:solidFill>
                  <a:prstClr val="black"/>
                </a:solidFill>
                <a:latin typeface="Calibri"/>
              </a:rPr>
              <a:t>OSCAT data from ISRO was in operational demonstration phase prior to its failure in 2014</a:t>
            </a:r>
          </a:p>
          <a:p>
            <a:pPr marL="285750" indent="-285750" defTabSz="457200" eaLnBrk="1" fontAlgn="auto" hangingPunct="1">
              <a:spcBef>
                <a:spcPts val="0"/>
              </a:spcBef>
              <a:spcAft>
                <a:spcPts val="0"/>
              </a:spcAft>
              <a:buFont typeface="Arial"/>
              <a:buChar char="•"/>
            </a:pPr>
            <a:r>
              <a:rPr lang="en-US" sz="1600" dirty="0" smtClean="0">
                <a:solidFill>
                  <a:prstClr val="black"/>
                </a:solidFill>
                <a:latin typeface="Calibri"/>
              </a:rPr>
              <a:t>NOAA P-3 used to fly a profiling </a:t>
            </a:r>
            <a:r>
              <a:rPr lang="en-US" sz="1600" dirty="0" err="1" smtClean="0">
                <a:solidFill>
                  <a:prstClr val="black"/>
                </a:solidFill>
                <a:latin typeface="Calibri"/>
              </a:rPr>
              <a:t>scatterometer</a:t>
            </a:r>
            <a:r>
              <a:rPr lang="en-US" sz="1600" dirty="0" smtClean="0">
                <a:solidFill>
                  <a:prstClr val="black"/>
                </a:solidFill>
                <a:latin typeface="Calibri"/>
              </a:rPr>
              <a:t> system (IWRAP) for validation and improvement of satellite algorithms in tropical (hurricanes) and </a:t>
            </a:r>
            <a:r>
              <a:rPr lang="en-US" sz="1600" dirty="0" err="1" smtClean="0">
                <a:solidFill>
                  <a:prstClr val="black"/>
                </a:solidFill>
                <a:latin typeface="Calibri"/>
              </a:rPr>
              <a:t>extratropical</a:t>
            </a:r>
            <a:r>
              <a:rPr lang="en-US" sz="1600" dirty="0" smtClean="0">
                <a:solidFill>
                  <a:prstClr val="black"/>
                </a:solidFill>
                <a:latin typeface="Calibri"/>
              </a:rPr>
              <a:t> cyclone conditions</a:t>
            </a:r>
          </a:p>
          <a:p>
            <a:pPr marL="285750" indent="-285750" defTabSz="457200" eaLnBrk="1" fontAlgn="auto" hangingPunct="1">
              <a:spcBef>
                <a:spcPts val="0"/>
              </a:spcBef>
              <a:spcAft>
                <a:spcPts val="0"/>
              </a:spcAft>
              <a:buFont typeface="Arial"/>
              <a:buChar char="•"/>
            </a:pPr>
            <a:endParaRPr lang="en-US" sz="1600" dirty="0">
              <a:solidFill>
                <a:prstClr val="black"/>
              </a:solidFill>
              <a:latin typeface="Calibri"/>
            </a:endParaRPr>
          </a:p>
        </p:txBody>
      </p:sp>
      <p:pic>
        <p:nvPicPr>
          <p:cNvPr id="13" name="Picture 12" descr="pics_sienk_belongings 040"/>
          <p:cNvPicPr>
            <a:picLocks noChangeAspect="1" noChangeArrowheads="1"/>
          </p:cNvPicPr>
          <p:nvPr/>
        </p:nvPicPr>
        <p:blipFill>
          <a:blip r:embed="rId9" cstate="print"/>
          <a:srcRect l="7861" t="17889"/>
          <a:stretch>
            <a:fillRect/>
          </a:stretch>
        </p:blipFill>
        <p:spPr bwMode="auto">
          <a:xfrm>
            <a:off x="6523094" y="5060052"/>
            <a:ext cx="2474557" cy="1654149"/>
          </a:xfrm>
          <a:prstGeom prst="rect">
            <a:avLst/>
          </a:prstGeom>
          <a:noFill/>
          <a:ln w="50800">
            <a:solidFill>
              <a:schemeClr val="tx1"/>
            </a:solidFill>
            <a:miter lim="800000"/>
            <a:headEnd/>
            <a:tailEnd/>
          </a:ln>
        </p:spPr>
      </p:pic>
      <p:sp>
        <p:nvSpPr>
          <p:cNvPr id="14" name="TextBox 13"/>
          <p:cNvSpPr txBox="1"/>
          <p:nvPr/>
        </p:nvSpPr>
        <p:spPr>
          <a:xfrm>
            <a:off x="187382" y="6288007"/>
            <a:ext cx="3886200" cy="523220"/>
          </a:xfrm>
          <a:prstGeom prst="rect">
            <a:avLst/>
          </a:prstGeom>
          <a:noFill/>
        </p:spPr>
        <p:txBody>
          <a:bodyPr wrap="none" rtlCol="0">
            <a:spAutoFit/>
          </a:bodyPr>
          <a:lstStyle/>
          <a:p>
            <a:pPr defTabSz="457200" eaLnBrk="1" fontAlgn="auto" hangingPunct="1">
              <a:spcBef>
                <a:spcPts val="0"/>
              </a:spcBef>
              <a:spcAft>
                <a:spcPts val="0"/>
              </a:spcAft>
            </a:pPr>
            <a:r>
              <a:rPr lang="en-US" sz="1400" dirty="0" smtClean="0">
                <a:solidFill>
                  <a:prstClr val="black"/>
                </a:solidFill>
                <a:latin typeface="Calibri"/>
              </a:rPr>
              <a:t>NOAA Satellite Ocean Surface Winds Science Team</a:t>
            </a:r>
          </a:p>
          <a:p>
            <a:pPr defTabSz="457200" eaLnBrk="1" fontAlgn="auto" hangingPunct="1">
              <a:spcBef>
                <a:spcPts val="0"/>
              </a:spcBef>
              <a:spcAft>
                <a:spcPts val="0"/>
              </a:spcAft>
            </a:pPr>
            <a:r>
              <a:rPr lang="en-US" sz="1400" dirty="0" smtClean="0">
                <a:solidFill>
                  <a:prstClr val="black"/>
                </a:solidFill>
                <a:latin typeface="Calibri"/>
              </a:rPr>
              <a:t>http://</a:t>
            </a:r>
            <a:r>
              <a:rPr lang="en-US" sz="1400" dirty="0" err="1" smtClean="0">
                <a:solidFill>
                  <a:prstClr val="black"/>
                </a:solidFill>
                <a:latin typeface="Calibri"/>
              </a:rPr>
              <a:t>manati.star.nesdis.noaa.gov</a:t>
            </a:r>
            <a:r>
              <a:rPr lang="en-US" sz="1400" dirty="0">
                <a:solidFill>
                  <a:prstClr val="black"/>
                </a:solidFill>
                <a:latin typeface="Calibri"/>
              </a:rPr>
              <a:t>/</a:t>
            </a:r>
          </a:p>
        </p:txBody>
      </p:sp>
      <p:sp>
        <p:nvSpPr>
          <p:cNvPr id="15" name="TextBox 14"/>
          <p:cNvSpPr txBox="1"/>
          <p:nvPr/>
        </p:nvSpPr>
        <p:spPr>
          <a:xfrm>
            <a:off x="4537339" y="5352357"/>
            <a:ext cx="1710041" cy="1323439"/>
          </a:xfrm>
          <a:prstGeom prst="rect">
            <a:avLst/>
          </a:prstGeom>
          <a:noFill/>
        </p:spPr>
        <p:txBody>
          <a:bodyPr wrap="square" rtlCol="0">
            <a:spAutoFit/>
          </a:bodyPr>
          <a:lstStyle/>
          <a:p>
            <a:pPr defTabSz="457200" eaLnBrk="1" fontAlgn="auto" hangingPunct="1">
              <a:spcBef>
                <a:spcPts val="0"/>
              </a:spcBef>
              <a:spcAft>
                <a:spcPts val="0"/>
              </a:spcAft>
            </a:pPr>
            <a:r>
              <a:rPr lang="en-US" sz="1600" dirty="0" smtClean="0">
                <a:solidFill>
                  <a:prstClr val="black"/>
                </a:solidFill>
                <a:latin typeface="Calibri"/>
              </a:rPr>
              <a:t>Goal: Provide the best possible product and training to end users</a:t>
            </a:r>
            <a:endParaRPr lang="en-US" sz="1600" dirty="0">
              <a:solidFill>
                <a:prstClr val="black"/>
              </a:solidFill>
              <a:latin typeface="Calibri"/>
            </a:endParaRPr>
          </a:p>
        </p:txBody>
      </p:sp>
      <p:sp>
        <p:nvSpPr>
          <p:cNvPr id="16" name="TextBox 15"/>
          <p:cNvSpPr txBox="1"/>
          <p:nvPr/>
        </p:nvSpPr>
        <p:spPr>
          <a:xfrm>
            <a:off x="318453" y="870214"/>
            <a:ext cx="2442984"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smtClean="0">
                <a:solidFill>
                  <a:prstClr val="black"/>
                </a:solidFill>
                <a:latin typeface="Calibri"/>
              </a:rPr>
              <a:t>ASCAT Daily Coverage Example</a:t>
            </a:r>
            <a:endParaRPr lang="en-US" sz="1400" dirty="0">
              <a:solidFill>
                <a:prstClr val="black"/>
              </a:solidFill>
              <a:latin typeface="Calibri"/>
            </a:endParaRPr>
          </a:p>
        </p:txBody>
      </p:sp>
      <p:sp>
        <p:nvSpPr>
          <p:cNvPr id="17" name="TextBox 16"/>
          <p:cNvSpPr txBox="1"/>
          <p:nvPr/>
        </p:nvSpPr>
        <p:spPr>
          <a:xfrm>
            <a:off x="3070990" y="3194301"/>
            <a:ext cx="1107996" cy="646331"/>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Hurricane </a:t>
            </a:r>
          </a:p>
          <a:p>
            <a:pPr defTabSz="457200" eaLnBrk="1" fontAlgn="auto" hangingPunct="1">
              <a:spcBef>
                <a:spcPts val="0"/>
              </a:spcBef>
              <a:spcAft>
                <a:spcPts val="0"/>
              </a:spcAft>
            </a:pPr>
            <a:r>
              <a:rPr lang="en-US" sz="1800" dirty="0" smtClean="0">
                <a:solidFill>
                  <a:prstClr val="black"/>
                </a:solidFill>
                <a:latin typeface="Calibri"/>
              </a:rPr>
              <a:t>Isaac</a:t>
            </a:r>
            <a:endParaRPr lang="en-US" sz="1800" dirty="0">
              <a:solidFill>
                <a:prstClr val="black"/>
              </a:solidFill>
              <a:latin typeface="Calibri"/>
            </a:endParaRPr>
          </a:p>
        </p:txBody>
      </p:sp>
      <p:cxnSp>
        <p:nvCxnSpPr>
          <p:cNvPr id="19" name="Straight Arrow Connector 18"/>
          <p:cNvCxnSpPr/>
          <p:nvPr/>
        </p:nvCxnSpPr>
        <p:spPr>
          <a:xfrm flipH="1">
            <a:off x="1626379" y="2196643"/>
            <a:ext cx="955334" cy="6254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664994" y="2196643"/>
            <a:ext cx="1792516" cy="6422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a:off x="1626378" y="2838901"/>
            <a:ext cx="2789026" cy="2428878"/>
          </a:xfrm>
          <a:prstGeom prst="bentConnector3">
            <a:avLst>
              <a:gd name="adj1" fmla="val -16"/>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a:off x="1626378" y="2822141"/>
            <a:ext cx="2789024" cy="2445636"/>
          </a:xfrm>
          <a:prstGeom prst="bentConnector3">
            <a:avLst>
              <a:gd name="adj1" fmla="val 100389"/>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ame 42"/>
          <p:cNvSpPr/>
          <p:nvPr/>
        </p:nvSpPr>
        <p:spPr>
          <a:xfrm>
            <a:off x="4452090" y="5308767"/>
            <a:ext cx="1731222" cy="1446424"/>
          </a:xfrm>
          <a:prstGeom prst="frame">
            <a:avLst>
              <a:gd name="adj1" fmla="val 38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endParaRPr>
          </a:p>
        </p:txBody>
      </p:sp>
      <p:sp>
        <p:nvSpPr>
          <p:cNvPr id="44" name="Right Arrow 43"/>
          <p:cNvSpPr/>
          <p:nvPr/>
        </p:nvSpPr>
        <p:spPr>
          <a:xfrm>
            <a:off x="6183312" y="5923640"/>
            <a:ext cx="281380" cy="1977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xmlns="" val="2032140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58"/>
            <a:ext cx="8229600" cy="699029"/>
          </a:xfrm>
        </p:spPr>
        <p:txBody>
          <a:bodyPr>
            <a:noAutofit/>
          </a:bodyPr>
          <a:lstStyle/>
          <a:p>
            <a:r>
              <a:rPr lang="en-US" sz="3200" dirty="0" smtClean="0">
                <a:solidFill>
                  <a:srgbClr val="0070C0"/>
                </a:solidFill>
              </a:rPr>
              <a:t>ASCAT High Wind Speed Retrieval Improvement</a:t>
            </a:r>
            <a:endParaRPr lang="en-US" sz="3200" dirty="0">
              <a:solidFill>
                <a:srgbClr val="0070C0"/>
              </a:solidFill>
            </a:endParaRPr>
          </a:p>
        </p:txBody>
      </p:sp>
      <p:sp>
        <p:nvSpPr>
          <p:cNvPr id="3" name="Content Placeholder 2"/>
          <p:cNvSpPr>
            <a:spLocks noGrp="1"/>
          </p:cNvSpPr>
          <p:nvPr>
            <p:ph idx="1"/>
          </p:nvPr>
        </p:nvSpPr>
        <p:spPr>
          <a:xfrm>
            <a:off x="4972755" y="1123243"/>
            <a:ext cx="3352800" cy="1603022"/>
          </a:xfrm>
        </p:spPr>
        <p:txBody>
          <a:bodyPr>
            <a:normAutofit/>
          </a:bodyPr>
          <a:lstStyle/>
          <a:p>
            <a:r>
              <a:rPr lang="en-US" sz="1800" dirty="0" smtClean="0"/>
              <a:t>ASCAT high wind speed improvements developed utilizing aircraft and satellite data</a:t>
            </a:r>
            <a:endParaRPr lang="en-US" sz="1800" dirty="0"/>
          </a:p>
        </p:txBody>
      </p:sp>
      <p:pic>
        <p:nvPicPr>
          <p:cNvPr id="4" name="Picture 3" descr="Slide18.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4166" y="2923118"/>
            <a:ext cx="3808412"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lide20.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3838" y="3515780"/>
            <a:ext cx="3605212"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8036" y="974288"/>
            <a:ext cx="3512964" cy="2150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5104166" y="5791995"/>
            <a:ext cx="4038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eaLnBrk="1" fontAlgn="auto" hangingPunct="1">
              <a:spcBef>
                <a:spcPts val="0"/>
              </a:spcBef>
              <a:spcAft>
                <a:spcPts val="0"/>
              </a:spcAft>
            </a:pPr>
            <a:r>
              <a:rPr lang="en-US" sz="1600" b="1" dirty="0" smtClean="0">
                <a:solidFill>
                  <a:prstClr val="black"/>
                </a:solidFill>
                <a:latin typeface="Calibri"/>
                <a:ea typeface="ＭＳ Ｐゴシック" pitchFamily="-1" charset="-128"/>
              </a:rPr>
              <a:t>Hurricane </a:t>
            </a:r>
            <a:r>
              <a:rPr lang="en-US" sz="1600" b="1" dirty="0">
                <a:solidFill>
                  <a:prstClr val="black"/>
                </a:solidFill>
                <a:latin typeface="Calibri"/>
                <a:ea typeface="ＭＳ Ｐゴシック" pitchFamily="-1" charset="-128"/>
              </a:rPr>
              <a:t>force wind observations with NOAA’s </a:t>
            </a:r>
            <a:r>
              <a:rPr lang="en-US" sz="1600" b="1" dirty="0" err="1">
                <a:solidFill>
                  <a:prstClr val="black"/>
                </a:solidFill>
                <a:latin typeface="Calibri"/>
                <a:ea typeface="ＭＳ Ｐゴシック" pitchFamily="-1" charset="-128"/>
              </a:rPr>
              <a:t>QuikSCAT</a:t>
            </a:r>
            <a:r>
              <a:rPr lang="en-US" sz="1600" b="1" dirty="0">
                <a:solidFill>
                  <a:prstClr val="black"/>
                </a:solidFill>
                <a:latin typeface="Calibri"/>
                <a:ea typeface="ＭＳ Ｐゴシック" pitchFamily="-1" charset="-128"/>
              </a:rPr>
              <a:t> and original and new ASCAT wind products</a:t>
            </a:r>
          </a:p>
        </p:txBody>
      </p:sp>
      <p:sp>
        <p:nvSpPr>
          <p:cNvPr id="8" name="TextBox 7"/>
          <p:cNvSpPr txBox="1">
            <a:spLocks noChangeArrowheads="1"/>
          </p:cNvSpPr>
          <p:nvPr/>
        </p:nvSpPr>
        <p:spPr bwMode="auto">
          <a:xfrm>
            <a:off x="760589" y="6255453"/>
            <a:ext cx="4038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eaLnBrk="1" fontAlgn="auto" hangingPunct="1">
              <a:spcBef>
                <a:spcPts val="0"/>
              </a:spcBef>
              <a:spcAft>
                <a:spcPts val="0"/>
              </a:spcAft>
            </a:pPr>
            <a:r>
              <a:rPr lang="en-US" sz="1600" b="1" dirty="0" smtClean="0">
                <a:solidFill>
                  <a:prstClr val="black"/>
                </a:solidFill>
                <a:latin typeface="Calibri"/>
                <a:ea typeface="ＭＳ Ｐゴシック" pitchFamily="-1" charset="-128"/>
              </a:rPr>
              <a:t>Flight </a:t>
            </a:r>
            <a:r>
              <a:rPr lang="en-US" sz="1600" b="1" dirty="0">
                <a:solidFill>
                  <a:prstClr val="black"/>
                </a:solidFill>
                <a:latin typeface="Calibri"/>
                <a:ea typeface="ＭＳ Ｐゴシック" pitchFamily="-1" charset="-128"/>
              </a:rPr>
              <a:t>track overlaid on ASCAT swath</a:t>
            </a:r>
          </a:p>
        </p:txBody>
      </p:sp>
      <p:sp>
        <p:nvSpPr>
          <p:cNvPr id="9" name="TextBox 8"/>
          <p:cNvSpPr txBox="1">
            <a:spLocks noChangeArrowheads="1"/>
          </p:cNvSpPr>
          <p:nvPr/>
        </p:nvSpPr>
        <p:spPr bwMode="auto">
          <a:xfrm>
            <a:off x="338667" y="2980968"/>
            <a:ext cx="446052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457200" eaLnBrk="1" fontAlgn="auto" hangingPunct="1">
              <a:spcBef>
                <a:spcPts val="0"/>
              </a:spcBef>
              <a:spcAft>
                <a:spcPts val="0"/>
              </a:spcAft>
            </a:pPr>
            <a:r>
              <a:rPr lang="en-US" sz="1400" b="1" dirty="0" smtClean="0">
                <a:solidFill>
                  <a:prstClr val="black"/>
                </a:solidFill>
                <a:latin typeface="Calibri"/>
                <a:ea typeface="ＭＳ Ｐゴシック" pitchFamily="-1" charset="-128"/>
              </a:rPr>
              <a:t>New ASCAT winds versus SFMR and GPS </a:t>
            </a:r>
            <a:r>
              <a:rPr lang="en-US" sz="1400" b="1" dirty="0" err="1">
                <a:solidFill>
                  <a:prstClr val="black"/>
                </a:solidFill>
                <a:latin typeface="Calibri"/>
                <a:ea typeface="ＭＳ Ｐゴシック" pitchFamily="-1" charset="-128"/>
              </a:rPr>
              <a:t>d</a:t>
            </a:r>
            <a:r>
              <a:rPr lang="en-US" sz="1400" b="1" dirty="0" err="1" smtClean="0">
                <a:solidFill>
                  <a:prstClr val="black"/>
                </a:solidFill>
                <a:latin typeface="Calibri"/>
                <a:ea typeface="ＭＳ Ｐゴシック" pitchFamily="-1" charset="-128"/>
              </a:rPr>
              <a:t>ropsonde</a:t>
            </a:r>
            <a:r>
              <a:rPr lang="en-US" sz="1400" b="1" dirty="0" smtClean="0">
                <a:solidFill>
                  <a:prstClr val="black"/>
                </a:solidFill>
                <a:latin typeface="Calibri"/>
                <a:ea typeface="ＭＳ Ｐゴシック" pitchFamily="-1" charset="-128"/>
              </a:rPr>
              <a:t> winds</a:t>
            </a:r>
            <a:endParaRPr lang="en-US" sz="1400" b="1" dirty="0">
              <a:solidFill>
                <a:prstClr val="black"/>
              </a:solidFill>
              <a:latin typeface="Calibri"/>
              <a:ea typeface="ＭＳ Ｐゴシック" pitchFamily="-1" charset="-128"/>
            </a:endParaRPr>
          </a:p>
        </p:txBody>
      </p:sp>
    </p:spTree>
    <p:extLst>
      <p:ext uri="{BB962C8B-B14F-4D97-AF65-F5344CB8AC3E}">
        <p14:creationId xmlns:p14="http://schemas.microsoft.com/office/powerpoint/2010/main" xmlns="" val="3818692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376590" y="198955"/>
            <a:ext cx="8413978" cy="1124018"/>
            <a:chOff x="376590" y="198955"/>
            <a:chExt cx="8413978" cy="1124018"/>
          </a:xfrm>
        </p:grpSpPr>
        <p:grpSp>
          <p:nvGrpSpPr>
            <p:cNvPr id="3" name="Group 10"/>
            <p:cNvGrpSpPr/>
            <p:nvPr/>
          </p:nvGrpSpPr>
          <p:grpSpPr>
            <a:xfrm>
              <a:off x="376590" y="1229922"/>
              <a:ext cx="8413978" cy="93051"/>
              <a:chOff x="377458" y="1962963"/>
              <a:chExt cx="8413978" cy="93051"/>
            </a:xfrm>
          </p:grpSpPr>
          <p:cxnSp>
            <p:nvCxnSpPr>
              <p:cNvPr id="13" name="Straight Connector 12"/>
              <p:cNvCxnSpPr/>
              <p:nvPr/>
            </p:nvCxnSpPr>
            <p:spPr>
              <a:xfrm flipV="1">
                <a:off x="379368" y="1962963"/>
                <a:ext cx="841206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77458" y="2056013"/>
                <a:ext cx="841206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2" name="Picture 5" descr="LSA_logo copy.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7951" y="198955"/>
              <a:ext cx="916391" cy="914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TextBox 14"/>
          <p:cNvSpPr txBox="1"/>
          <p:nvPr/>
        </p:nvSpPr>
        <p:spPr>
          <a:xfrm>
            <a:off x="2344660" y="287871"/>
            <a:ext cx="5868005" cy="584776"/>
          </a:xfrm>
          <a:prstGeom prst="rect">
            <a:avLst/>
          </a:prstGeom>
          <a:noFill/>
        </p:spPr>
        <p:txBody>
          <a:bodyPr wrap="square" rtlCol="0">
            <a:spAutoFit/>
          </a:bodyPr>
          <a:lstStyle/>
          <a:p>
            <a:pPr defTabSz="457200" eaLnBrk="1" fontAlgn="auto" hangingPunct="1">
              <a:spcBef>
                <a:spcPts val="0"/>
              </a:spcBef>
              <a:spcAft>
                <a:spcPts val="0"/>
              </a:spcAft>
            </a:pPr>
            <a:r>
              <a:rPr lang="en-US" sz="3200" dirty="0" smtClean="0">
                <a:solidFill>
                  <a:prstClr val="black"/>
                </a:solidFill>
                <a:latin typeface="Calibri"/>
              </a:rPr>
              <a:t>Global &amp; Regional Sea Level Rise</a:t>
            </a:r>
            <a:endParaRPr lang="en-US" sz="3200" dirty="0">
              <a:solidFill>
                <a:prstClr val="black"/>
              </a:solidFill>
              <a:latin typeface="Calibri"/>
            </a:endParaRPr>
          </a:p>
        </p:txBody>
      </p:sp>
      <p:sp>
        <p:nvSpPr>
          <p:cNvPr id="16" name="TextBox 15"/>
          <p:cNvSpPr txBox="1"/>
          <p:nvPr/>
        </p:nvSpPr>
        <p:spPr>
          <a:xfrm>
            <a:off x="3995741" y="1575531"/>
            <a:ext cx="4904333" cy="3477875"/>
          </a:xfrm>
          <a:prstGeom prst="rect">
            <a:avLst/>
          </a:prstGeom>
          <a:noFill/>
        </p:spPr>
        <p:txBody>
          <a:bodyPr wrap="square" rtlCol="0">
            <a:spAutoFit/>
          </a:bodyPr>
          <a:lstStyle/>
          <a:p>
            <a:pPr defTabSz="457200" eaLnBrk="1" fontAlgn="auto" hangingPunct="1">
              <a:spcBef>
                <a:spcPts val="0"/>
              </a:spcBef>
              <a:spcAft>
                <a:spcPts val="0"/>
              </a:spcAft>
            </a:pPr>
            <a:r>
              <a:rPr lang="en-US" dirty="0" smtClean="0">
                <a:solidFill>
                  <a:prstClr val="black"/>
                </a:solidFill>
                <a:latin typeface="Calibri"/>
              </a:rPr>
              <a:t>Jason 22+ Year Global Mean Trend</a:t>
            </a:r>
          </a:p>
          <a:p>
            <a:pPr defTabSz="457200" eaLnBrk="1" fontAlgn="auto" hangingPunct="1">
              <a:spcBef>
                <a:spcPts val="0"/>
              </a:spcBef>
              <a:spcAft>
                <a:spcPts val="0"/>
              </a:spcAft>
            </a:pPr>
            <a:r>
              <a:rPr lang="en-US" sz="1800" dirty="0" smtClean="0">
                <a:solidFill>
                  <a:prstClr val="black"/>
                </a:solidFill>
                <a:latin typeface="Calibri"/>
              </a:rPr>
              <a:t>--22+ year record shows mean rate about 3 mm/</a:t>
            </a:r>
            <a:r>
              <a:rPr lang="en-US" sz="1800" dirty="0" err="1" smtClean="0">
                <a:solidFill>
                  <a:prstClr val="black"/>
                </a:solidFill>
                <a:latin typeface="Calibri"/>
              </a:rPr>
              <a:t>yr</a:t>
            </a:r>
            <a:r>
              <a:rPr lang="en-US" sz="1800" dirty="0" smtClean="0">
                <a:solidFill>
                  <a:prstClr val="black"/>
                </a:solidFill>
                <a:latin typeface="Calibri"/>
              </a:rPr>
              <a:t>, nearly twice as fast as during the last century.</a:t>
            </a:r>
          </a:p>
          <a:p>
            <a:pPr defTabSz="457200" eaLnBrk="1" fontAlgn="auto" hangingPunct="1">
              <a:spcBef>
                <a:spcPts val="0"/>
              </a:spcBef>
              <a:spcAft>
                <a:spcPts val="0"/>
              </a:spcAft>
            </a:pPr>
            <a:r>
              <a:rPr lang="en-US" sz="1800" dirty="0" smtClean="0">
                <a:solidFill>
                  <a:prstClr val="black"/>
                </a:solidFill>
                <a:latin typeface="Calibri"/>
              </a:rPr>
              <a:t>--About 2/3 due to ice melt &amp; 1/3 due to ocean warming (thermal expansion) </a:t>
            </a:r>
          </a:p>
          <a:p>
            <a:pPr defTabSz="457200" eaLnBrk="1" fontAlgn="auto" hangingPunct="1">
              <a:spcBef>
                <a:spcPts val="0"/>
              </a:spcBef>
              <a:spcAft>
                <a:spcPts val="0"/>
              </a:spcAft>
            </a:pPr>
            <a:r>
              <a:rPr lang="en-US" sz="1800" dirty="0" smtClean="0">
                <a:solidFill>
                  <a:prstClr val="black"/>
                </a:solidFill>
                <a:latin typeface="Calibri"/>
              </a:rPr>
              <a:t>-- </a:t>
            </a:r>
            <a:r>
              <a:rPr lang="en-US" sz="1800" dirty="0">
                <a:solidFill>
                  <a:prstClr val="black"/>
                </a:solidFill>
                <a:latin typeface="Calibri"/>
              </a:rPr>
              <a:t>U</a:t>
            </a:r>
            <a:r>
              <a:rPr lang="en-US" sz="1800" dirty="0" smtClean="0">
                <a:solidFill>
                  <a:prstClr val="black"/>
                </a:solidFill>
                <a:latin typeface="Calibri"/>
              </a:rPr>
              <a:t>sed to validate IPCC model simulations and projections</a:t>
            </a:r>
          </a:p>
          <a:p>
            <a:pPr defTabSz="457200" eaLnBrk="1" fontAlgn="auto" hangingPunct="1">
              <a:spcBef>
                <a:spcPts val="0"/>
              </a:spcBef>
              <a:spcAft>
                <a:spcPts val="0"/>
              </a:spcAft>
            </a:pPr>
            <a:endParaRPr lang="en-US" dirty="0" smtClean="0">
              <a:solidFill>
                <a:prstClr val="black"/>
              </a:solidFill>
              <a:latin typeface="Calibri"/>
            </a:endParaRPr>
          </a:p>
          <a:p>
            <a:pPr defTabSz="457200" eaLnBrk="1" fontAlgn="auto" hangingPunct="1">
              <a:spcBef>
                <a:spcPts val="0"/>
              </a:spcBef>
              <a:spcAft>
                <a:spcPts val="0"/>
              </a:spcAft>
            </a:pPr>
            <a:endParaRPr lang="en-US" sz="2400" dirty="0">
              <a:solidFill>
                <a:prstClr val="black"/>
              </a:solidFill>
              <a:latin typeface="Calibri"/>
            </a:endParaRPr>
          </a:p>
          <a:p>
            <a:pPr defTabSz="457200" eaLnBrk="1" fontAlgn="auto" hangingPunct="1">
              <a:spcBef>
                <a:spcPts val="0"/>
              </a:spcBef>
              <a:spcAft>
                <a:spcPts val="0"/>
              </a:spcAft>
            </a:pPr>
            <a:endParaRPr lang="en-US" sz="2400" dirty="0" smtClean="0">
              <a:solidFill>
                <a:prstClr val="black"/>
              </a:solidFill>
              <a:latin typeface="Calibri"/>
            </a:endParaRPr>
          </a:p>
          <a:p>
            <a:pPr defTabSz="457200" eaLnBrk="1" fontAlgn="auto" hangingPunct="1">
              <a:spcBef>
                <a:spcPts val="0"/>
              </a:spcBef>
              <a:spcAft>
                <a:spcPts val="0"/>
              </a:spcAft>
            </a:pPr>
            <a:r>
              <a:rPr lang="en-US" sz="2400" dirty="0" smtClean="0">
                <a:solidFill>
                  <a:prstClr val="black"/>
                </a:solidFill>
                <a:latin typeface="Calibri"/>
              </a:rPr>
              <a:t> </a:t>
            </a:r>
            <a:endParaRPr lang="en-US" sz="2400" dirty="0">
              <a:solidFill>
                <a:prstClr val="black"/>
              </a:solidFill>
              <a:latin typeface="Calibri"/>
            </a:endParaRPr>
          </a:p>
        </p:txBody>
      </p:sp>
      <p:grpSp>
        <p:nvGrpSpPr>
          <p:cNvPr id="4" name="Group 18"/>
          <p:cNvGrpSpPr/>
          <p:nvPr/>
        </p:nvGrpSpPr>
        <p:grpSpPr>
          <a:xfrm>
            <a:off x="422935" y="1575531"/>
            <a:ext cx="3242408" cy="2368396"/>
            <a:chOff x="557160" y="1606503"/>
            <a:chExt cx="3242408" cy="2368396"/>
          </a:xfrm>
        </p:grpSpPr>
        <p:pic>
          <p:nvPicPr>
            <p:cNvPr id="5" name="Picture 4" descr="Hurricane_Earl_victims copy.jpe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7160" y="1606503"/>
              <a:ext cx="3242408" cy="2368396"/>
            </a:xfrm>
            <a:prstGeom prst="rect">
              <a:avLst/>
            </a:prstGeom>
            <a:ln>
              <a:noFill/>
            </a:ln>
            <a:effectLst>
              <a:outerShdw blurRad="292100" dist="139700" dir="2700000" algn="tl" rotWithShape="0">
                <a:srgbClr val="333333">
                  <a:alpha val="65000"/>
                </a:srgbClr>
              </a:outerShdw>
            </a:effectLst>
          </p:spPr>
        </p:pic>
        <p:pic>
          <p:nvPicPr>
            <p:cNvPr id="9" name="Picture 8" descr="tst.png"/>
            <p:cNvPicPr>
              <a:picLocks/>
            </p:cNvPicPr>
            <p:nvPr/>
          </p:nvPicPr>
          <p:blipFill>
            <a:blip r:embed="rId4" cstate="print">
              <a:extLst>
                <a:ext uri="{28A0092B-C50C-407E-A947-70E740481C1C}">
                  <a14:useLocalDpi xmlns="" xmlns:a14="http://schemas.microsoft.com/office/drawing/2010/main" val="0"/>
                </a:ext>
              </a:extLst>
            </a:blip>
            <a:stretch>
              <a:fillRect/>
            </a:stretch>
          </p:blipFill>
          <p:spPr>
            <a:xfrm>
              <a:off x="680996" y="1708071"/>
              <a:ext cx="2913576" cy="2194560"/>
            </a:xfrm>
            <a:prstGeom prst="rect">
              <a:avLst/>
            </a:prstGeom>
          </p:spPr>
        </p:pic>
      </p:grpSp>
      <p:pic>
        <p:nvPicPr>
          <p:cNvPr id="20" name="Picture 19" descr="mssh_2011-1993_300.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81254" y="3871659"/>
            <a:ext cx="4455960" cy="2743200"/>
          </a:xfrm>
          <a:prstGeom prst="rect">
            <a:avLst/>
          </a:prstGeom>
          <a:effectLst>
            <a:outerShdw blurRad="279400" dist="190500" dir="2700000" algn="tl" rotWithShape="0">
              <a:srgbClr val="000000">
                <a:alpha val="50000"/>
              </a:srgbClr>
            </a:outerShdw>
          </a:effectLst>
        </p:spPr>
      </p:pic>
      <p:sp>
        <p:nvSpPr>
          <p:cNvPr id="21" name="TextBox 20"/>
          <p:cNvSpPr txBox="1"/>
          <p:nvPr/>
        </p:nvSpPr>
        <p:spPr>
          <a:xfrm>
            <a:off x="346789" y="4470475"/>
            <a:ext cx="3995741" cy="2339102"/>
          </a:xfrm>
          <a:prstGeom prst="rect">
            <a:avLst/>
          </a:prstGeom>
          <a:noFill/>
        </p:spPr>
        <p:txBody>
          <a:bodyPr wrap="square" rtlCol="0">
            <a:spAutoFit/>
          </a:bodyPr>
          <a:lstStyle/>
          <a:p>
            <a:pPr defTabSz="457200" eaLnBrk="1" fontAlgn="auto" hangingPunct="1">
              <a:spcBef>
                <a:spcPts val="0"/>
              </a:spcBef>
              <a:spcAft>
                <a:spcPts val="0"/>
              </a:spcAft>
            </a:pPr>
            <a:r>
              <a:rPr lang="en-US" dirty="0" smtClean="0">
                <a:solidFill>
                  <a:prstClr val="black"/>
                </a:solidFill>
                <a:latin typeface="Calibri"/>
              </a:rPr>
              <a:t>Jason 22+ Year Global Trend Map </a:t>
            </a:r>
          </a:p>
          <a:p>
            <a:pPr defTabSz="457200" eaLnBrk="1" fontAlgn="auto" hangingPunct="1">
              <a:spcBef>
                <a:spcPts val="0"/>
              </a:spcBef>
              <a:spcAft>
                <a:spcPts val="0"/>
              </a:spcAft>
            </a:pPr>
            <a:r>
              <a:rPr lang="en-US" sz="1800" dirty="0" smtClean="0">
                <a:solidFill>
                  <a:prstClr val="black"/>
                </a:solidFill>
                <a:latin typeface="Calibri"/>
              </a:rPr>
              <a:t>--Highly non-uniform</a:t>
            </a:r>
          </a:p>
          <a:p>
            <a:pPr defTabSz="457200" eaLnBrk="1" fontAlgn="auto" hangingPunct="1">
              <a:spcBef>
                <a:spcPts val="0"/>
              </a:spcBef>
              <a:spcAft>
                <a:spcPts val="0"/>
              </a:spcAft>
            </a:pPr>
            <a:r>
              <a:rPr lang="en-US" sz="1800" dirty="0" smtClean="0">
                <a:solidFill>
                  <a:prstClr val="black"/>
                </a:solidFill>
                <a:latin typeface="Calibri"/>
              </a:rPr>
              <a:t>--Decadal “La Niña” dynamics in tropics, --PDO dynamics along US West Coast. </a:t>
            </a:r>
            <a:endParaRPr lang="en-US" dirty="0" smtClean="0">
              <a:solidFill>
                <a:prstClr val="black"/>
              </a:solidFill>
              <a:latin typeface="Calibri"/>
            </a:endParaRPr>
          </a:p>
          <a:p>
            <a:pPr defTabSz="457200" eaLnBrk="1" fontAlgn="auto" hangingPunct="1">
              <a:spcBef>
                <a:spcPts val="0"/>
              </a:spcBef>
              <a:spcAft>
                <a:spcPts val="0"/>
              </a:spcAft>
            </a:pPr>
            <a:endParaRPr lang="en-US" sz="2400" dirty="0">
              <a:solidFill>
                <a:prstClr val="black"/>
              </a:solidFill>
              <a:latin typeface="Calibri"/>
            </a:endParaRPr>
          </a:p>
          <a:p>
            <a:pPr defTabSz="457200" eaLnBrk="1" fontAlgn="auto" hangingPunct="1">
              <a:spcBef>
                <a:spcPts val="0"/>
              </a:spcBef>
              <a:spcAft>
                <a:spcPts val="0"/>
              </a:spcAft>
            </a:pPr>
            <a:endParaRPr lang="en-US" sz="2400" dirty="0" smtClean="0">
              <a:solidFill>
                <a:prstClr val="black"/>
              </a:solidFill>
              <a:latin typeface="Calibri"/>
            </a:endParaRPr>
          </a:p>
          <a:p>
            <a:pPr defTabSz="457200" eaLnBrk="1" fontAlgn="auto" hangingPunct="1">
              <a:spcBef>
                <a:spcPts val="0"/>
              </a:spcBef>
              <a:spcAft>
                <a:spcPts val="0"/>
              </a:spcAft>
            </a:pPr>
            <a:r>
              <a:rPr lang="en-US" sz="2400" dirty="0" smtClean="0">
                <a:solidFill>
                  <a:prstClr val="black"/>
                </a:solidFill>
                <a:latin typeface="Calibri"/>
              </a:rPr>
              <a:t> </a:t>
            </a:r>
            <a:endParaRPr lang="en-US" sz="2400" dirty="0">
              <a:solidFill>
                <a:prstClr val="black"/>
              </a:solidFill>
              <a:latin typeface="Calibri"/>
            </a:endParaRPr>
          </a:p>
        </p:txBody>
      </p:sp>
      <p:sp>
        <p:nvSpPr>
          <p:cNvPr id="22" name="TextBox 21"/>
          <p:cNvSpPr txBox="1"/>
          <p:nvPr/>
        </p:nvSpPr>
        <p:spPr>
          <a:xfrm>
            <a:off x="422935" y="5792003"/>
            <a:ext cx="3293647"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srgbClr val="FF0000"/>
                </a:solidFill>
                <a:latin typeface="Calibri"/>
              </a:rPr>
              <a:t>Global altimetry is essential to understanding both global &amp; regional sea level rise</a:t>
            </a:r>
            <a:endParaRPr lang="en-US" sz="1800" dirty="0">
              <a:solidFill>
                <a:srgbClr val="FF0000"/>
              </a:solidFill>
              <a:latin typeface="Calibri"/>
            </a:endParaRPr>
          </a:p>
        </p:txBody>
      </p:sp>
    </p:spTree>
    <p:extLst>
      <p:ext uri="{BB962C8B-B14F-4D97-AF65-F5344CB8AC3E}">
        <p14:creationId xmlns="" xmlns:p14="http://schemas.microsoft.com/office/powerpoint/2010/main" val="2519918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a:grpSpLocks noChangeAspect="1"/>
          </p:cNvGrpSpPr>
          <p:nvPr/>
        </p:nvGrpSpPr>
        <p:grpSpPr>
          <a:xfrm>
            <a:off x="263368" y="5280761"/>
            <a:ext cx="1767840" cy="1325880"/>
            <a:chOff x="3348831" y="2121958"/>
            <a:chExt cx="3901440" cy="2926080"/>
          </a:xfrm>
        </p:grpSpPr>
        <p:pic>
          <p:nvPicPr>
            <p:cNvPr id="9" name="Picture 8" descr="Hurricane_Earl_victims copy.jpe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48831" y="2121958"/>
              <a:ext cx="3901440" cy="2926080"/>
            </a:xfrm>
            <a:prstGeom prst="rect">
              <a:avLst/>
            </a:prstGeom>
            <a:ln>
              <a:noFill/>
            </a:ln>
            <a:effectLst>
              <a:outerShdw blurRad="292100" dist="139700" dir="2700000" algn="tl" rotWithShape="0">
                <a:srgbClr val="333333">
                  <a:alpha val="65000"/>
                </a:srgbClr>
              </a:outerShdw>
            </a:effectLst>
          </p:spPr>
        </p:pic>
        <p:pic>
          <p:nvPicPr>
            <p:cNvPr id="11" name="Picture 10" descr="tst.png"/>
            <p:cNvPicPr>
              <a:picLocks noChangeAspect="1"/>
            </p:cNvPicPr>
            <p:nvPr/>
          </p:nvPicPr>
          <p:blipFill rotWithShape="1">
            <a:blip r:embed="rId3" cstate="print">
              <a:extLst>
                <a:ext uri="{28A0092B-C50C-407E-A947-70E740481C1C}">
                  <a14:useLocalDpi xmlns:a14="http://schemas.microsoft.com/office/drawing/2010/main" xmlns="" val="0"/>
                </a:ext>
              </a:extLst>
            </a:blip>
            <a:srcRect l="10257" t="26939" r="4107"/>
            <a:stretch/>
          </p:blipFill>
          <p:spPr>
            <a:xfrm rot="5400000">
              <a:off x="3979259" y="2000250"/>
              <a:ext cx="2651202" cy="3200400"/>
            </a:xfrm>
            <a:prstGeom prst="rect">
              <a:avLst/>
            </a:prstGeom>
            <a:ln>
              <a:noFill/>
            </a:ln>
            <a:effectLst>
              <a:outerShdw blurRad="292100" dist="139700" dir="2700000" algn="tl" rotWithShape="0">
                <a:srgbClr val="333333">
                  <a:alpha val="65000"/>
                </a:srgbClr>
              </a:outerShdw>
            </a:effectLst>
          </p:spPr>
        </p:pic>
      </p:grpSp>
      <p:sp>
        <p:nvSpPr>
          <p:cNvPr id="17" name="TextBox 16"/>
          <p:cNvSpPr txBox="1"/>
          <p:nvPr/>
        </p:nvSpPr>
        <p:spPr>
          <a:xfrm>
            <a:off x="312289" y="548224"/>
            <a:ext cx="2012530" cy="369332"/>
          </a:xfrm>
          <a:prstGeom prst="rect">
            <a:avLst/>
          </a:prstGeom>
          <a:noFill/>
        </p:spPr>
        <p:txBody>
          <a:bodyPr wrap="square" rtlCol="0">
            <a:spAutoFit/>
          </a:bodyPr>
          <a:lstStyle/>
          <a:p>
            <a:pPr defTabSz="457200" eaLnBrk="1" fontAlgn="auto" hangingPunct="1">
              <a:spcBef>
                <a:spcPts val="0"/>
              </a:spcBef>
              <a:spcAft>
                <a:spcPts val="0"/>
              </a:spcAft>
            </a:pPr>
            <a:endParaRPr lang="en-US" sz="1800" dirty="0">
              <a:solidFill>
                <a:prstClr val="black"/>
              </a:solidFill>
              <a:latin typeface="Lucida Grande"/>
              <a:cs typeface="Lucida Grande"/>
            </a:endParaRPr>
          </a:p>
        </p:txBody>
      </p:sp>
      <p:grpSp>
        <p:nvGrpSpPr>
          <p:cNvPr id="6" name="Group 4"/>
          <p:cNvGrpSpPr>
            <a:grpSpLocks/>
          </p:cNvGrpSpPr>
          <p:nvPr/>
        </p:nvGrpSpPr>
        <p:grpSpPr bwMode="auto">
          <a:xfrm>
            <a:off x="263368" y="93122"/>
            <a:ext cx="8167845" cy="914399"/>
            <a:chOff x="595823" y="304739"/>
            <a:chExt cx="8167177" cy="914155"/>
          </a:xfrm>
        </p:grpSpPr>
        <p:pic>
          <p:nvPicPr>
            <p:cNvPr id="20" name="Picture 5" descr="LSA_logo copy.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5823" y="304739"/>
              <a:ext cx="916316" cy="914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10"/>
            <p:cNvGrpSpPr>
              <a:grpSpLocks/>
            </p:cNvGrpSpPr>
            <p:nvPr/>
          </p:nvGrpSpPr>
          <p:grpSpPr bwMode="auto">
            <a:xfrm>
              <a:off x="1866916" y="990600"/>
              <a:ext cx="6896084" cy="73492"/>
              <a:chOff x="1064322" y="402491"/>
              <a:chExt cx="6896084" cy="73492"/>
            </a:xfrm>
          </p:grpSpPr>
          <p:cxnSp>
            <p:nvCxnSpPr>
              <p:cNvPr id="22" name="Straight Connector 21"/>
              <p:cNvCxnSpPr/>
              <p:nvPr/>
            </p:nvCxnSpPr>
            <p:spPr>
              <a:xfrm>
                <a:off x="1064870" y="402246"/>
                <a:ext cx="689553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64870" y="473665"/>
                <a:ext cx="6895536"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 name="TextBox 1"/>
          <p:cNvSpPr txBox="1"/>
          <p:nvPr/>
        </p:nvSpPr>
        <p:spPr>
          <a:xfrm>
            <a:off x="2382022" y="130197"/>
            <a:ext cx="4719186"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solidFill>
                  <a:prstClr val="black"/>
                </a:solidFill>
                <a:latin typeface="Calibri"/>
              </a:rPr>
              <a:t>Jason Applications &amp; End Users</a:t>
            </a:r>
            <a:endParaRPr lang="en-US" sz="2800" dirty="0">
              <a:solidFill>
                <a:prstClr val="black"/>
              </a:solidFill>
              <a:latin typeface="Calibri"/>
            </a:endParaRPr>
          </a:p>
        </p:txBody>
      </p:sp>
      <p:sp>
        <p:nvSpPr>
          <p:cNvPr id="24" name="TextBox 23"/>
          <p:cNvSpPr txBox="1"/>
          <p:nvPr/>
        </p:nvSpPr>
        <p:spPr>
          <a:xfrm>
            <a:off x="4162985" y="4515899"/>
            <a:ext cx="2391827" cy="646331"/>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smtClean="0">
                <a:solidFill>
                  <a:prstClr val="black"/>
                </a:solidFill>
                <a:latin typeface="Calibri"/>
              </a:rPr>
              <a:t>Hurricane Intensity Forecasting</a:t>
            </a:r>
            <a:endParaRPr lang="en-US" sz="1800" dirty="0">
              <a:solidFill>
                <a:prstClr val="black"/>
              </a:solidFill>
              <a:latin typeface="Calibri"/>
            </a:endParaRPr>
          </a:p>
        </p:txBody>
      </p:sp>
      <p:sp>
        <p:nvSpPr>
          <p:cNvPr id="25" name="TextBox 24"/>
          <p:cNvSpPr txBox="1"/>
          <p:nvPr/>
        </p:nvSpPr>
        <p:spPr>
          <a:xfrm>
            <a:off x="113624" y="4600564"/>
            <a:ext cx="2072450" cy="646331"/>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smtClean="0">
                <a:solidFill>
                  <a:prstClr val="black"/>
                </a:solidFill>
                <a:latin typeface="Calibri"/>
              </a:rPr>
              <a:t>Global &amp; Regional Sea Level Rise</a:t>
            </a:r>
            <a:endParaRPr lang="en-US" sz="1800" dirty="0">
              <a:solidFill>
                <a:prstClr val="black"/>
              </a:solidFill>
              <a:latin typeface="Calibri"/>
            </a:endParaRPr>
          </a:p>
        </p:txBody>
      </p:sp>
      <p:pic>
        <p:nvPicPr>
          <p:cNvPr id="26" name="Picture 25" descr="pent.anom.xy.sl.30d.gif"/>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53959" y="5259352"/>
            <a:ext cx="1725959" cy="132588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985933" y="2663242"/>
            <a:ext cx="3158067"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rPr>
              <a:t>Coast Guard Search &amp; Rescue</a:t>
            </a:r>
            <a:endParaRPr lang="en-US" sz="1800" dirty="0">
              <a:solidFill>
                <a:prstClr val="black"/>
              </a:solidFill>
              <a:latin typeface="Calibri"/>
            </a:endParaRPr>
          </a:p>
        </p:txBody>
      </p:sp>
      <p:sp>
        <p:nvSpPr>
          <p:cNvPr id="30" name="TextBox 29"/>
          <p:cNvSpPr txBox="1"/>
          <p:nvPr/>
        </p:nvSpPr>
        <p:spPr>
          <a:xfrm>
            <a:off x="6774941" y="4701193"/>
            <a:ext cx="3158067"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rPr>
              <a:t>Oil Spill Monitoring</a:t>
            </a:r>
            <a:endParaRPr lang="en-US" sz="1800" dirty="0">
              <a:solidFill>
                <a:prstClr val="black"/>
              </a:solidFill>
              <a:latin typeface="Calibri"/>
            </a:endParaRPr>
          </a:p>
        </p:txBody>
      </p:sp>
      <p:sp>
        <p:nvSpPr>
          <p:cNvPr id="33" name="TextBox 32"/>
          <p:cNvSpPr txBox="1"/>
          <p:nvPr/>
        </p:nvSpPr>
        <p:spPr>
          <a:xfrm>
            <a:off x="5848254" y="878415"/>
            <a:ext cx="2881097" cy="369332"/>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smtClean="0">
                <a:solidFill>
                  <a:prstClr val="black"/>
                </a:solidFill>
                <a:latin typeface="Calibri"/>
              </a:rPr>
              <a:t>High Wave Forecasting</a:t>
            </a:r>
            <a:endParaRPr lang="en-US" sz="1800" dirty="0">
              <a:solidFill>
                <a:prstClr val="black"/>
              </a:solidFill>
              <a:latin typeface="Calibri"/>
            </a:endParaRPr>
          </a:p>
        </p:txBody>
      </p:sp>
      <p:pic>
        <p:nvPicPr>
          <p:cNvPr id="34" name="Picture 33" descr="navyA.jpg"/>
          <p:cNvPicPr>
            <a:picLocks noChangeAspect="1"/>
          </p:cNvPicPr>
          <p:nvPr/>
        </p:nvPicPr>
        <p:blipFill rotWithShape="1">
          <a:blip r:embed="rId6" cstate="print">
            <a:extLst>
              <a:ext uri="{28A0092B-C50C-407E-A947-70E740481C1C}">
                <a14:useLocalDpi xmlns:a14="http://schemas.microsoft.com/office/drawing/2010/main" xmlns="" val="0"/>
              </a:ext>
            </a:extLst>
          </a:blip>
          <a:srcRect t="5754" b="18692"/>
          <a:stretch/>
        </p:blipFill>
        <p:spPr>
          <a:xfrm>
            <a:off x="6308102" y="1337772"/>
            <a:ext cx="2097820" cy="1188720"/>
          </a:xfrm>
          <a:prstGeom prst="rect">
            <a:avLst/>
          </a:prstGeom>
          <a:effectLst>
            <a:outerShdw blurRad="279400" dist="190500" dir="2700000" algn="tl" rotWithShape="0">
              <a:srgbClr val="000000">
                <a:alpha val="50000"/>
              </a:srgbClr>
            </a:outerShdw>
          </a:effectLst>
        </p:spPr>
      </p:pic>
      <p:grpSp>
        <p:nvGrpSpPr>
          <p:cNvPr id="10" name="Group 5"/>
          <p:cNvGrpSpPr/>
          <p:nvPr/>
        </p:nvGrpSpPr>
        <p:grpSpPr>
          <a:xfrm>
            <a:off x="6307706" y="3114668"/>
            <a:ext cx="2081284" cy="1188720"/>
            <a:chOff x="6307706" y="3114668"/>
            <a:chExt cx="2081284" cy="1188720"/>
          </a:xfrm>
        </p:grpSpPr>
        <p:pic>
          <p:nvPicPr>
            <p:cNvPr id="39" name="Picture 38" descr="sarops_A.tiff"/>
            <p:cNvPicPr>
              <a:picLocks noChangeAspect="1"/>
            </p:cNvPicPr>
            <p:nvPr/>
          </p:nvPicPr>
          <p:blipFill rotWithShape="1">
            <a:blip r:embed="rId7" cstate="print">
              <a:extLst>
                <a:ext uri="{28A0092B-C50C-407E-A947-70E740481C1C}">
                  <a14:useLocalDpi xmlns:a14="http://schemas.microsoft.com/office/drawing/2010/main" xmlns="" val="0"/>
                </a:ext>
              </a:extLst>
            </a:blip>
            <a:srcRect t="14072" r="14015" b="12137"/>
            <a:stretch/>
          </p:blipFill>
          <p:spPr>
            <a:xfrm>
              <a:off x="6307706" y="3114668"/>
              <a:ext cx="2081284" cy="1188720"/>
            </a:xfrm>
            <a:prstGeom prst="rect">
              <a:avLst/>
            </a:prstGeom>
            <a:effectLst>
              <a:outerShdw blurRad="288925" dist="190500" dir="2700000" algn="tl" rotWithShape="0">
                <a:srgbClr val="000000">
                  <a:alpha val="49000"/>
                </a:srgbClr>
              </a:outerShdw>
            </a:effectLst>
          </p:spPr>
        </p:pic>
        <p:pic>
          <p:nvPicPr>
            <p:cNvPr id="37" name="Picture 36" descr="cg_emblem2.tiff"/>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748515" y="3868848"/>
              <a:ext cx="521944" cy="320040"/>
            </a:xfrm>
            <a:prstGeom prst="rect">
              <a:avLst/>
            </a:prstGeom>
          </p:spPr>
        </p:pic>
      </p:grpSp>
      <p:pic>
        <p:nvPicPr>
          <p:cNvPr id="41" name="Picture 40" descr="cover_fig.jpg"/>
          <p:cNvPicPr>
            <a:picLocks noChangeAspect="1"/>
          </p:cNvPicPr>
          <p:nvPr/>
        </p:nvPicPr>
        <p:blipFill rotWithShape="1">
          <a:blip r:embed="rId9" cstate="print"/>
          <a:srcRect l="9360" t="3494" r="5428" b="15107"/>
          <a:stretch/>
        </p:blipFill>
        <p:spPr>
          <a:xfrm>
            <a:off x="6889261" y="5160495"/>
            <a:ext cx="1778754" cy="1325880"/>
          </a:xfrm>
          <a:prstGeom prst="rect">
            <a:avLst/>
          </a:prstGeom>
          <a:effectLst>
            <a:outerShdw blurRad="279400" dist="190500" dir="2700000" algn="tl" rotWithShape="0">
              <a:srgbClr val="000000">
                <a:alpha val="50000"/>
              </a:srgbClr>
            </a:outerShdw>
          </a:effectLst>
        </p:spPr>
      </p:pic>
      <p:pic>
        <p:nvPicPr>
          <p:cNvPr id="42" name="Picture 3"/>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6420" t="6887" r="11876" b="19097"/>
          <a:stretch/>
        </p:blipFill>
        <p:spPr bwMode="auto">
          <a:xfrm>
            <a:off x="4548374" y="5216821"/>
            <a:ext cx="1808017" cy="1325880"/>
          </a:xfrm>
          <a:prstGeom prst="rect">
            <a:avLst/>
          </a:prstGeom>
          <a:noFill/>
          <a:ln>
            <a:noFill/>
          </a:ln>
          <a:effectLst>
            <a:outerShdw blurRad="279400" dist="190500" dir="2700000"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2589423" y="4599595"/>
            <a:ext cx="1417448" cy="646331"/>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smtClean="0">
                <a:solidFill>
                  <a:prstClr val="black"/>
                </a:solidFill>
                <a:latin typeface="Calibri"/>
              </a:rPr>
              <a:t>El Nino Forecasting</a:t>
            </a:r>
            <a:endParaRPr lang="en-US" sz="1800" dirty="0">
              <a:solidFill>
                <a:prstClr val="black"/>
              </a:solidFill>
              <a:latin typeface="Calibri"/>
            </a:endParaRPr>
          </a:p>
        </p:txBody>
      </p:sp>
      <p:pic>
        <p:nvPicPr>
          <p:cNvPr id="3" name="Picture 2" descr="conus_cycle788.png"/>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87401" y="1569534"/>
            <a:ext cx="4255001" cy="2926080"/>
          </a:xfrm>
          <a:prstGeom prst="rect">
            <a:avLst/>
          </a:prstGeom>
          <a:effectLst>
            <a:outerShdw blurRad="279400" dist="190500" dir="2700000" algn="tl" rotWithShape="0">
              <a:srgbClr val="000000">
                <a:alpha val="50000"/>
              </a:srgbClr>
            </a:outerShdw>
          </a:effectLst>
        </p:spPr>
      </p:pic>
      <p:sp>
        <p:nvSpPr>
          <p:cNvPr id="5" name="TextBox 4"/>
          <p:cNvSpPr txBox="1"/>
          <p:nvPr/>
        </p:nvSpPr>
        <p:spPr>
          <a:xfrm>
            <a:off x="787401" y="1007521"/>
            <a:ext cx="5568990"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rPr>
              <a:t>Sea Level Anomaly –”Ocean Weather”- Feb 3-13, 2014</a:t>
            </a:r>
            <a:endParaRPr lang="en-US" sz="1800" dirty="0">
              <a:solidFill>
                <a:prstClr val="black"/>
              </a:solidFill>
              <a:latin typeface="Calibri"/>
            </a:endParaRPr>
          </a:p>
        </p:txBody>
      </p:sp>
    </p:spTree>
    <p:extLst>
      <p:ext uri="{BB962C8B-B14F-4D97-AF65-F5344CB8AC3E}">
        <p14:creationId xmlns:p14="http://schemas.microsoft.com/office/powerpoint/2010/main" xmlns="" val="1522600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5" name="Picture 3"/>
          <p:cNvPicPr>
            <a:picLocks noChangeAspect="1" noChangeArrowheads="1"/>
          </p:cNvPicPr>
          <p:nvPr/>
        </p:nvPicPr>
        <p:blipFill>
          <a:blip r:embed="rId3" cstate="print"/>
          <a:srcRect/>
          <a:stretch>
            <a:fillRect/>
          </a:stretch>
        </p:blipFill>
        <p:spPr bwMode="auto">
          <a:xfrm>
            <a:off x="1066800" y="1014413"/>
            <a:ext cx="7086600" cy="5470525"/>
          </a:xfrm>
          <a:prstGeom prst="rect">
            <a:avLst/>
          </a:prstGeom>
          <a:noFill/>
          <a:ln w="9525">
            <a:noFill/>
            <a:miter lim="800000"/>
            <a:headEnd/>
            <a:tailEnd/>
          </a:ln>
          <a:effectLst/>
        </p:spPr>
      </p:pic>
      <p:sp>
        <p:nvSpPr>
          <p:cNvPr id="673796" name="Text Box 4"/>
          <p:cNvSpPr txBox="1">
            <a:spLocks noChangeArrowheads="1"/>
          </p:cNvSpPr>
          <p:nvPr/>
        </p:nvSpPr>
        <p:spPr bwMode="auto">
          <a:xfrm>
            <a:off x="1891061" y="6477000"/>
            <a:ext cx="5347939" cy="646331"/>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sz="1800" dirty="0">
                <a:solidFill>
                  <a:srgbClr val="FFFFFF"/>
                </a:solidFill>
                <a:latin typeface="Tahoma"/>
              </a:rPr>
              <a:t>NOAA/NOS </a:t>
            </a:r>
            <a:r>
              <a:rPr lang="en-US" sz="1800" dirty="0" smtClean="0">
                <a:solidFill>
                  <a:srgbClr val="FFFFFF"/>
                </a:solidFill>
                <a:latin typeface="Tahoma"/>
              </a:rPr>
              <a:t>- </a:t>
            </a:r>
            <a:r>
              <a:rPr lang="en-US" sz="1800" dirty="0" smtClean="0">
                <a:solidFill>
                  <a:srgbClr val="FFFFFF"/>
                </a:solidFill>
                <a:latin typeface="Arial" pitchFamily="34" charset="0"/>
                <a:cs typeface="Arial" pitchFamily="34" charset="0"/>
              </a:rPr>
              <a:t>http://tidesandcurrents.noaa.gov/hab/</a:t>
            </a:r>
          </a:p>
          <a:p>
            <a:pPr eaLnBrk="1" fontAlgn="auto" hangingPunct="1">
              <a:spcBef>
                <a:spcPts val="0"/>
              </a:spcBef>
              <a:spcAft>
                <a:spcPts val="0"/>
              </a:spcAft>
            </a:pPr>
            <a:r>
              <a:rPr lang="en-US" sz="1800" dirty="0" smtClean="0">
                <a:solidFill>
                  <a:srgbClr val="FFFFFF"/>
                </a:solidFill>
                <a:latin typeface="Tahoma"/>
              </a:rPr>
              <a:t> </a:t>
            </a:r>
            <a:endParaRPr lang="en-US" sz="1800" dirty="0">
              <a:solidFill>
                <a:srgbClr val="FFFFFF"/>
              </a:solidFill>
              <a:latin typeface="Tahoma"/>
            </a:endParaRPr>
          </a:p>
        </p:txBody>
      </p:sp>
      <p:sp>
        <p:nvSpPr>
          <p:cNvPr id="673797" name="Text Box 5"/>
          <p:cNvSpPr txBox="1">
            <a:spLocks noChangeArrowheads="1"/>
          </p:cNvSpPr>
          <p:nvPr/>
        </p:nvSpPr>
        <p:spPr bwMode="auto">
          <a:xfrm>
            <a:off x="228600" y="76200"/>
            <a:ext cx="8815388" cy="45720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sz="2400">
                <a:solidFill>
                  <a:srgbClr val="FFCC00"/>
                </a:solidFill>
                <a:latin typeface="Tahoma"/>
              </a:rPr>
              <a:t>Harmful Algal Blooms – Operational Monitoring and Forecasting</a:t>
            </a:r>
          </a:p>
        </p:txBody>
      </p:sp>
      <p:sp>
        <p:nvSpPr>
          <p:cNvPr id="673798" name="Text Box 6"/>
          <p:cNvSpPr txBox="1">
            <a:spLocks noChangeArrowheads="1"/>
          </p:cNvSpPr>
          <p:nvPr/>
        </p:nvSpPr>
        <p:spPr bwMode="auto">
          <a:xfrm>
            <a:off x="2743200" y="561975"/>
            <a:ext cx="4114800" cy="45720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sz="2400">
                <a:solidFill>
                  <a:srgbClr val="FFFFFF"/>
                </a:solidFill>
                <a:latin typeface="Tahoma"/>
              </a:rPr>
              <a:t>Gulf of Mexico: South Florida</a:t>
            </a:r>
          </a:p>
        </p:txBody>
      </p:sp>
      <p:sp>
        <p:nvSpPr>
          <p:cNvPr id="673799" name="Rectangle 7"/>
          <p:cNvSpPr>
            <a:spLocks noChangeArrowheads="1"/>
          </p:cNvSpPr>
          <p:nvPr/>
        </p:nvSpPr>
        <p:spPr bwMode="auto">
          <a:xfrm>
            <a:off x="4648200" y="1981200"/>
            <a:ext cx="3505200" cy="304800"/>
          </a:xfrm>
          <a:prstGeom prst="rect">
            <a:avLst/>
          </a:prstGeom>
          <a:solidFill>
            <a:srgbClr val="FF0000">
              <a:alpha val="24001"/>
            </a:srgbClr>
          </a:solidFill>
          <a:ln w="9525">
            <a:solidFill>
              <a:schemeClr val="tx1"/>
            </a:solidFill>
            <a:miter lim="800000"/>
            <a:headEnd/>
            <a:tailEnd/>
          </a:ln>
          <a:effectLst/>
        </p:spPr>
        <p:txBody>
          <a:bodyPr wrap="none" anchor="ctr"/>
          <a:lstStyle/>
          <a:p>
            <a:pPr eaLnBrk="1" fontAlgn="auto" hangingPunct="1">
              <a:spcBef>
                <a:spcPts val="0"/>
              </a:spcBef>
              <a:spcAft>
                <a:spcPts val="0"/>
              </a:spcAft>
            </a:pPr>
            <a:endParaRPr lang="en-US" sz="1800">
              <a:solidFill>
                <a:srgbClr val="FFFFFF"/>
              </a:solidFill>
              <a:latin typeface="Tahoma"/>
            </a:endParaRPr>
          </a:p>
        </p:txBody>
      </p:sp>
      <p:sp>
        <p:nvSpPr>
          <p:cNvPr id="8" name="Text Box 17"/>
          <p:cNvSpPr txBox="1">
            <a:spLocks noChangeArrowheads="1"/>
          </p:cNvSpPr>
          <p:nvPr/>
        </p:nvSpPr>
        <p:spPr bwMode="auto">
          <a:xfrm>
            <a:off x="5257800" y="2590800"/>
            <a:ext cx="3733800" cy="1006475"/>
          </a:xfrm>
          <a:prstGeom prst="rect">
            <a:avLst/>
          </a:prstGeom>
          <a:solidFill>
            <a:srgbClr val="D8D1D3"/>
          </a:solid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rPr>
              <a:t>“cloud coverage has obscured recent satellite imagery, limiting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r="51189"/>
          <a:stretch>
            <a:fillRect/>
          </a:stretch>
        </p:blipFill>
        <p:spPr bwMode="auto">
          <a:xfrm>
            <a:off x="533400" y="990600"/>
            <a:ext cx="4457700"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49644" b="42307"/>
          <a:stretch>
            <a:fillRect/>
          </a:stretch>
        </p:blipFill>
        <p:spPr bwMode="auto">
          <a:xfrm>
            <a:off x="5638800" y="685800"/>
            <a:ext cx="4598987" cy="326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a:xfrm>
            <a:off x="476250" y="112713"/>
            <a:ext cx="8229600" cy="650875"/>
          </a:xfrm>
        </p:spPr>
        <p:txBody>
          <a:bodyPr/>
          <a:lstStyle/>
          <a:p>
            <a:r>
              <a:rPr lang="en-US" altLang="en-US" dirty="0" smtClean="0"/>
              <a:t>Weekly Lake Erie </a:t>
            </a:r>
            <a:r>
              <a:rPr lang="en-US" altLang="en-US" dirty="0" smtClean="0"/>
              <a:t>Bulletin: MERIS </a:t>
            </a:r>
            <a:r>
              <a:rPr lang="en-US" altLang="en-US" dirty="0" smtClean="0"/>
              <a:t>2009-2011</a:t>
            </a:r>
          </a:p>
        </p:txBody>
      </p:sp>
      <p:pic>
        <p:nvPicPr>
          <p:cNvPr id="614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86263" y="3935413"/>
            <a:ext cx="3143250" cy="25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0" y="1943100"/>
            <a:ext cx="4067175" cy="2125663"/>
            <a:chOff x="0" y="1943100"/>
            <a:chExt cx="4067175" cy="2125663"/>
          </a:xfrm>
        </p:grpSpPr>
        <p:sp>
          <p:nvSpPr>
            <p:cNvPr id="6156" name="Oval 2"/>
            <p:cNvSpPr>
              <a:spLocks noChangeArrowheads="1"/>
            </p:cNvSpPr>
            <p:nvPr/>
          </p:nvSpPr>
          <p:spPr bwMode="auto">
            <a:xfrm>
              <a:off x="752475" y="1943100"/>
              <a:ext cx="3314700" cy="2125663"/>
            </a:xfrm>
            <a:prstGeom prst="ellipse">
              <a:avLst/>
            </a:prstGeom>
            <a:noFill/>
            <a:ln w="28575" algn="ctr">
              <a:solidFill>
                <a:srgbClr val="044ABC"/>
              </a:solidFill>
              <a:round/>
              <a:headEnd/>
              <a:tailEnd/>
            </a:ln>
            <a:extLst>
              <a:ext uri="{909E8E84-426E-40DD-AFC4-6F175D3DCCD1}">
                <a14:hiddenFill xmlns="" xmlns:a14="http://schemas.microsoft.com/office/drawing/2010/main">
                  <a:solidFill>
                    <a:srgbClr val="FFFFFF"/>
                  </a:solidFill>
                </a14:hiddenFill>
              </a:ext>
            </a:extLst>
          </p:spPr>
          <p:txBody>
            <a:bodyPr/>
            <a:lstStyle>
              <a:lvl1pPr marL="342900" indent="-3429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nSpc>
                  <a:spcPct val="80000"/>
                </a:lnSpc>
                <a:spcBef>
                  <a:spcPct val="20000"/>
                </a:spcBef>
                <a:buFontTx/>
                <a:buChar char="•"/>
              </a:pPr>
              <a:endParaRPr lang="en-US" altLang="en-US">
                <a:solidFill>
                  <a:srgbClr val="000000"/>
                </a:solidFill>
                <a:cs typeface="Arial" charset="0"/>
              </a:endParaRPr>
            </a:p>
          </p:txBody>
        </p:sp>
        <p:sp>
          <p:nvSpPr>
            <p:cNvPr id="6157" name="TextBox 3"/>
            <p:cNvSpPr txBox="1">
              <a:spLocks noChangeArrowheads="1"/>
            </p:cNvSpPr>
            <p:nvPr/>
          </p:nvSpPr>
          <p:spPr bwMode="auto">
            <a:xfrm>
              <a:off x="0" y="1990268"/>
              <a:ext cx="12192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altLang="en-US" b="1">
                  <a:solidFill>
                    <a:srgbClr val="044ABC"/>
                  </a:solidFill>
                  <a:cs typeface="Arial" charset="0"/>
                </a:rPr>
                <a:t>Bloom from MERIS</a:t>
              </a:r>
            </a:p>
          </p:txBody>
        </p:sp>
      </p:grpSp>
      <p:grpSp>
        <p:nvGrpSpPr>
          <p:cNvPr id="3" name="Group 5"/>
          <p:cNvGrpSpPr>
            <a:grpSpLocks/>
          </p:cNvGrpSpPr>
          <p:nvPr/>
        </p:nvGrpSpPr>
        <p:grpSpPr bwMode="auto">
          <a:xfrm>
            <a:off x="0" y="4371975"/>
            <a:ext cx="4067175" cy="2125663"/>
            <a:chOff x="0" y="4371975"/>
            <a:chExt cx="4067175" cy="2125663"/>
          </a:xfrm>
        </p:grpSpPr>
        <p:sp>
          <p:nvSpPr>
            <p:cNvPr id="6154" name="Oval 8"/>
            <p:cNvSpPr>
              <a:spLocks noChangeArrowheads="1"/>
            </p:cNvSpPr>
            <p:nvPr/>
          </p:nvSpPr>
          <p:spPr bwMode="auto">
            <a:xfrm>
              <a:off x="752475" y="4371975"/>
              <a:ext cx="3314700" cy="2125663"/>
            </a:xfrm>
            <a:prstGeom prst="ellipse">
              <a:avLst/>
            </a:prstGeom>
            <a:noFill/>
            <a:ln w="28575" algn="ctr">
              <a:solidFill>
                <a:srgbClr val="044ABC"/>
              </a:solidFill>
              <a:round/>
              <a:headEnd/>
              <a:tailEnd/>
            </a:ln>
            <a:extLst>
              <a:ext uri="{909E8E84-426E-40DD-AFC4-6F175D3DCCD1}">
                <a14:hiddenFill xmlns="" xmlns:a14="http://schemas.microsoft.com/office/drawing/2010/main">
                  <a:solidFill>
                    <a:srgbClr val="FFFFFF"/>
                  </a:solidFill>
                </a14:hiddenFill>
              </a:ext>
            </a:extLst>
          </p:spPr>
          <p:txBody>
            <a:bodyPr/>
            <a:lstStyle>
              <a:lvl1pPr marL="342900" indent="-3429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nSpc>
                  <a:spcPct val="80000"/>
                </a:lnSpc>
                <a:spcBef>
                  <a:spcPct val="20000"/>
                </a:spcBef>
                <a:buFontTx/>
                <a:buChar char="•"/>
              </a:pPr>
              <a:endParaRPr lang="en-US" altLang="en-US">
                <a:solidFill>
                  <a:srgbClr val="000000"/>
                </a:solidFill>
                <a:cs typeface="Arial" charset="0"/>
              </a:endParaRPr>
            </a:p>
          </p:txBody>
        </p:sp>
        <p:sp>
          <p:nvSpPr>
            <p:cNvPr id="6155" name="TextBox 10"/>
            <p:cNvSpPr txBox="1">
              <a:spLocks noChangeArrowheads="1"/>
            </p:cNvSpPr>
            <p:nvPr/>
          </p:nvSpPr>
          <p:spPr bwMode="auto">
            <a:xfrm>
              <a:off x="0" y="4525902"/>
              <a:ext cx="131445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altLang="en-US" b="1" dirty="0" smtClean="0">
                  <a:solidFill>
                    <a:srgbClr val="044ABC"/>
                  </a:solidFill>
                  <a:cs typeface="Arial" charset="0"/>
                </a:rPr>
                <a:t>Forecast </a:t>
              </a:r>
              <a:r>
                <a:rPr lang="en-US" altLang="en-US" sz="1600" b="1" dirty="0" smtClean="0">
                  <a:solidFill>
                    <a:srgbClr val="044ABC"/>
                  </a:solidFill>
                  <a:cs typeface="Arial" charset="0"/>
                </a:rPr>
                <a:t>(with Great Lakes CFS)</a:t>
              </a:r>
            </a:p>
          </p:txBody>
        </p:sp>
      </p:grpSp>
      <p:pic>
        <p:nvPicPr>
          <p:cNvPr id="6152" name="Picture 2" descr="L:\logos\esa_logo.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96950" y="3397250"/>
            <a:ext cx="803275" cy="3175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2" name="Text Box 4"/>
          <p:cNvSpPr txBox="1">
            <a:spLocks noChangeArrowheads="1"/>
          </p:cNvSpPr>
          <p:nvPr/>
        </p:nvSpPr>
        <p:spPr bwMode="auto">
          <a:xfrm>
            <a:off x="9525" y="762536"/>
            <a:ext cx="9134475" cy="6001643"/>
          </a:xfrm>
          <a:prstGeom prst="rect">
            <a:avLst/>
          </a:prstGeom>
          <a:noFill/>
          <a:ln w="9525">
            <a:noFill/>
            <a:miter lim="800000"/>
            <a:headEnd/>
            <a:tailEnd/>
          </a:ln>
          <a:effectLst/>
        </p:spPr>
        <p:txBody>
          <a:bodyPr wrap="square">
            <a:spAutoFit/>
          </a:bodyPr>
          <a:lstStyle/>
          <a:p>
            <a:pPr>
              <a:buFontTx/>
              <a:buChar char="•"/>
            </a:pPr>
            <a:r>
              <a:rPr lang="en-US" sz="1600" dirty="0">
                <a:effectLst>
                  <a:outerShdw blurRad="38100" dist="38100" dir="2700000" algn="tl">
                    <a:srgbClr val="000000">
                      <a:alpha val="43137"/>
                    </a:srgbClr>
                  </a:outerShdw>
                </a:effectLst>
                <a:latin typeface="Arial" pitchFamily="34" charset="0"/>
              </a:rPr>
              <a:t> Users require </a:t>
            </a:r>
            <a:r>
              <a:rPr lang="en-US" sz="1600" dirty="0" smtClean="0">
                <a:solidFill>
                  <a:srgbClr val="FFC000"/>
                </a:solidFill>
                <a:effectLst>
                  <a:outerShdw blurRad="38100" dist="38100" dir="2700000" algn="tl">
                    <a:srgbClr val="000000">
                      <a:alpha val="43137"/>
                    </a:srgbClr>
                  </a:outerShdw>
                </a:effectLst>
                <a:latin typeface="Arial" pitchFamily="34" charset="0"/>
              </a:rPr>
              <a:t>timely, </a:t>
            </a:r>
            <a:r>
              <a:rPr lang="en-US" sz="1600" dirty="0" smtClean="0">
                <a:solidFill>
                  <a:srgbClr val="FFC000"/>
                </a:solidFill>
                <a:effectLst>
                  <a:outerShdw blurRad="38100" dist="38100" dir="2700000" algn="tl">
                    <a:srgbClr val="000000">
                      <a:alpha val="43137"/>
                    </a:srgbClr>
                  </a:outerShdw>
                </a:effectLst>
                <a:latin typeface="Arial" pitchFamily="34" charset="0"/>
              </a:rPr>
              <a:t>accurate, consistent and </a:t>
            </a:r>
            <a:r>
              <a:rPr lang="en-US" sz="1600" dirty="0" smtClean="0">
                <a:solidFill>
                  <a:srgbClr val="FFC000"/>
                </a:solidFill>
                <a:effectLst>
                  <a:outerShdw blurRad="38100" dist="38100" dir="2700000" algn="tl">
                    <a:srgbClr val="000000">
                      <a:alpha val="43137"/>
                    </a:srgbClr>
                  </a:outerShdw>
                </a:effectLst>
                <a:latin typeface="Arial" pitchFamily="34" charset="0"/>
              </a:rPr>
              <a:t>fit for purpose d</a:t>
            </a:r>
            <a:r>
              <a:rPr lang="en-US" sz="1600" dirty="0" smtClean="0">
                <a:solidFill>
                  <a:srgbClr val="FFC000"/>
                </a:solidFill>
                <a:effectLst>
                  <a:outerShdw blurRad="38100" dist="38100" dir="2700000" algn="tl">
                    <a:srgbClr val="000000">
                      <a:alpha val="43137"/>
                    </a:srgbClr>
                  </a:outerShdw>
                </a:effectLst>
                <a:latin typeface="Arial" pitchFamily="34" charset="0"/>
              </a:rPr>
              <a:t>ata </a:t>
            </a:r>
            <a:r>
              <a:rPr lang="en-US" sz="1600" dirty="0" smtClean="0">
                <a:effectLst>
                  <a:outerShdw blurRad="38100" dist="38100" dir="2700000" algn="tl">
                    <a:srgbClr val="000000">
                      <a:alpha val="43137"/>
                    </a:srgbClr>
                  </a:outerShdw>
                </a:effectLst>
                <a:latin typeface="Arial" pitchFamily="34" charset="0"/>
              </a:rPr>
              <a:t>provided at regular intervals </a:t>
            </a:r>
          </a:p>
          <a:p>
            <a:r>
              <a:rPr lang="en-US" sz="1600" dirty="0" smtClean="0">
                <a:effectLst>
                  <a:outerShdw blurRad="38100" dist="38100" dir="2700000" algn="tl">
                    <a:srgbClr val="000000">
                      <a:alpha val="43137"/>
                    </a:srgbClr>
                  </a:outerShdw>
                </a:effectLst>
                <a:latin typeface="Arial" pitchFamily="34" charset="0"/>
              </a:rPr>
              <a:t>  over </a:t>
            </a:r>
            <a:r>
              <a:rPr lang="en-US" sz="1600" dirty="0">
                <a:effectLst>
                  <a:outerShdw blurRad="38100" dist="38100" dir="2700000" algn="tl">
                    <a:srgbClr val="000000">
                      <a:alpha val="43137"/>
                    </a:srgbClr>
                  </a:outerShdw>
                </a:effectLst>
                <a:latin typeface="Arial" pitchFamily="34" charset="0"/>
              </a:rPr>
              <a:t>sustained </a:t>
            </a:r>
            <a:r>
              <a:rPr lang="en-US" sz="1600" dirty="0" smtClean="0">
                <a:effectLst>
                  <a:outerShdw blurRad="38100" dist="38100" dir="2700000" algn="tl">
                    <a:srgbClr val="000000">
                      <a:alpha val="43137"/>
                    </a:srgbClr>
                  </a:outerShdw>
                </a:effectLst>
                <a:latin typeface="Arial" pitchFamily="34" charset="0"/>
              </a:rPr>
              <a:t>periods </a:t>
            </a:r>
            <a:r>
              <a:rPr lang="en-US" sz="1600" dirty="0" smtClean="0">
                <a:effectLst>
                  <a:outerShdw blurRad="38100" dist="38100" dir="2700000" algn="tl">
                    <a:srgbClr val="000000">
                      <a:alpha val="43137"/>
                    </a:srgbClr>
                  </a:outerShdw>
                </a:effectLst>
                <a:latin typeface="Arial" pitchFamily="34" charset="0"/>
              </a:rPr>
              <a:t>that </a:t>
            </a:r>
            <a:r>
              <a:rPr lang="en-US" sz="1600" dirty="0">
                <a:effectLst>
                  <a:outerShdw blurRad="38100" dist="38100" dir="2700000" algn="tl">
                    <a:srgbClr val="000000">
                      <a:alpha val="43137"/>
                    </a:srgbClr>
                  </a:outerShdw>
                </a:effectLst>
                <a:latin typeface="Arial" pitchFamily="34" charset="0"/>
              </a:rPr>
              <a:t>adequately resolve the processes, phenomena </a:t>
            </a:r>
            <a:r>
              <a:rPr lang="en-US" sz="1600" dirty="0" smtClean="0">
                <a:effectLst>
                  <a:outerShdw blurRad="38100" dist="38100" dir="2700000" algn="tl">
                    <a:srgbClr val="000000">
                      <a:alpha val="43137"/>
                    </a:srgbClr>
                  </a:outerShdw>
                </a:effectLst>
                <a:latin typeface="Arial" pitchFamily="34" charset="0"/>
              </a:rPr>
              <a:t>&amp; </a:t>
            </a:r>
            <a:r>
              <a:rPr lang="en-US" sz="1600" dirty="0" smtClean="0">
                <a:effectLst>
                  <a:outerShdw blurRad="38100" dist="38100" dir="2700000" algn="tl">
                    <a:srgbClr val="000000">
                      <a:alpha val="43137"/>
                    </a:srgbClr>
                  </a:outerShdw>
                </a:effectLst>
                <a:latin typeface="Arial" pitchFamily="34" charset="0"/>
              </a:rPr>
              <a:t>characteristics </a:t>
            </a:r>
            <a:r>
              <a:rPr lang="en-US" sz="1600" dirty="0">
                <a:effectLst>
                  <a:outerShdw blurRad="38100" dist="38100" dir="2700000" algn="tl">
                    <a:srgbClr val="000000">
                      <a:alpha val="43137"/>
                    </a:srgbClr>
                  </a:outerShdw>
                </a:effectLst>
                <a:latin typeface="Arial" pitchFamily="34" charset="0"/>
              </a:rPr>
              <a:t>of </a:t>
            </a:r>
            <a:endParaRPr lang="en-US" sz="1600" dirty="0" smtClean="0">
              <a:effectLst>
                <a:outerShdw blurRad="38100" dist="38100" dir="2700000" algn="tl">
                  <a:srgbClr val="000000">
                    <a:alpha val="43137"/>
                  </a:srgbClr>
                </a:outerShdw>
              </a:effectLst>
              <a:latin typeface="Arial" pitchFamily="34" charset="0"/>
            </a:endParaRPr>
          </a:p>
          <a:p>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interest </a:t>
            </a:r>
            <a:r>
              <a:rPr lang="en-US" sz="1600" dirty="0">
                <a:effectLst>
                  <a:outerShdw blurRad="38100" dist="38100" dir="2700000" algn="tl">
                    <a:srgbClr val="000000">
                      <a:alpha val="43137"/>
                    </a:srgbClr>
                  </a:outerShdw>
                </a:effectLst>
                <a:latin typeface="Arial" pitchFamily="34" charset="0"/>
              </a:rPr>
              <a:t>for </a:t>
            </a:r>
            <a:r>
              <a:rPr lang="en-US" sz="1600" dirty="0" smtClean="0">
                <a:effectLst>
                  <a:outerShdw blurRad="38100" dist="38100" dir="2700000" algn="tl">
                    <a:srgbClr val="000000">
                      <a:alpha val="43137"/>
                    </a:srgbClr>
                  </a:outerShdw>
                </a:effectLst>
                <a:latin typeface="Arial" pitchFamily="34" charset="0"/>
              </a:rPr>
              <a:t>inland water &amp; coastal </a:t>
            </a:r>
            <a:r>
              <a:rPr lang="en-US" sz="1600" dirty="0" smtClean="0">
                <a:effectLst>
                  <a:outerShdw blurRad="38100" dist="38100" dir="2700000" algn="tl">
                    <a:srgbClr val="000000">
                      <a:alpha val="43137"/>
                    </a:srgbClr>
                  </a:outerShdw>
                </a:effectLst>
                <a:latin typeface="Arial" pitchFamily="34" charset="0"/>
              </a:rPr>
              <a:t>ecosystem </a:t>
            </a:r>
            <a:r>
              <a:rPr lang="en-US" sz="1600" dirty="0">
                <a:effectLst>
                  <a:outerShdw blurRad="38100" dist="38100" dir="2700000" algn="tl">
                    <a:srgbClr val="000000">
                      <a:alpha val="43137"/>
                    </a:srgbClr>
                  </a:outerShdw>
                </a:effectLst>
                <a:latin typeface="Arial" pitchFamily="34" charset="0"/>
              </a:rPr>
              <a:t>monitoring and management. </a:t>
            </a:r>
          </a:p>
          <a:p>
            <a:endParaRPr lang="en-US" sz="1600" dirty="0">
              <a:effectLst>
                <a:outerShdw blurRad="38100" dist="38100" dir="2700000" algn="tl">
                  <a:srgbClr val="000000">
                    <a:alpha val="43137"/>
                  </a:srgbClr>
                </a:outerShdw>
              </a:effectLst>
              <a:latin typeface="Arial" pitchFamily="34" charset="0"/>
            </a:endParaRPr>
          </a:p>
          <a:p>
            <a:pPr>
              <a:buFontTx/>
              <a:buChar char="•"/>
            </a:pPr>
            <a:r>
              <a:rPr lang="en-US" sz="1600" dirty="0">
                <a:effectLst>
                  <a:outerShdw blurRad="38100" dist="38100" dir="2700000" algn="tl">
                    <a:srgbClr val="000000">
                      <a:alpha val="43137"/>
                    </a:srgbClr>
                  </a:outerShdw>
                </a:effectLst>
                <a:latin typeface="Arial" pitchFamily="34" charset="0"/>
              </a:rPr>
              <a:t> The </a:t>
            </a:r>
            <a:r>
              <a:rPr lang="en-US" sz="1600" dirty="0">
                <a:solidFill>
                  <a:schemeClr val="folHlink"/>
                </a:solidFill>
                <a:effectLst>
                  <a:outerShdw blurRad="38100" dist="38100" dir="2700000" algn="tl">
                    <a:srgbClr val="000000">
                      <a:alpha val="43137"/>
                    </a:srgbClr>
                  </a:outerShdw>
                </a:effectLst>
                <a:latin typeface="Arial" pitchFamily="34" charset="0"/>
              </a:rPr>
              <a:t>IGOS Coastal Theme Report (IGOS, 2006)</a:t>
            </a:r>
            <a:r>
              <a:rPr lang="en-US" sz="1600" dirty="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and the </a:t>
            </a:r>
            <a:r>
              <a:rPr lang="en-US" sz="1600" dirty="0" smtClean="0">
                <a:solidFill>
                  <a:srgbClr val="FFC000"/>
                </a:solidFill>
                <a:effectLst>
                  <a:outerShdw blurRad="38100" dist="38100" dir="2700000" algn="tl">
                    <a:srgbClr val="000000">
                      <a:alpha val="43137"/>
                    </a:srgbClr>
                  </a:outerShdw>
                </a:effectLst>
                <a:latin typeface="Arial" pitchFamily="34" charset="0"/>
              </a:rPr>
              <a:t>PICO Coastal GOOS Report (IOC, 2012)</a:t>
            </a:r>
            <a:r>
              <a:rPr lang="en-US" sz="1600" dirty="0" smtClean="0">
                <a:effectLst>
                  <a:outerShdw blurRad="38100" dist="38100" dir="2700000" algn="tl">
                    <a:srgbClr val="000000">
                      <a:alpha val="43137"/>
                    </a:srgbClr>
                  </a:outerShdw>
                </a:effectLst>
                <a:latin typeface="Arial" pitchFamily="34" charset="0"/>
              </a:rPr>
              <a:t>   </a:t>
            </a:r>
          </a:p>
          <a:p>
            <a:r>
              <a:rPr lang="en-US" sz="1600" dirty="0" smtClean="0">
                <a:effectLst>
                  <a:outerShdw blurRad="38100" dist="38100" dir="2700000" algn="tl">
                    <a:srgbClr val="000000">
                      <a:alpha val="43137"/>
                    </a:srgbClr>
                  </a:outerShdw>
                </a:effectLst>
                <a:latin typeface="Arial" pitchFamily="34" charset="0"/>
              </a:rPr>
              <a:t>  provide </a:t>
            </a:r>
            <a:r>
              <a:rPr lang="en-US" sz="1600" dirty="0">
                <a:effectLst>
                  <a:outerShdw blurRad="38100" dist="38100" dir="2700000" algn="tl">
                    <a:srgbClr val="000000">
                      <a:alpha val="43137"/>
                    </a:srgbClr>
                  </a:outerShdw>
                </a:effectLst>
                <a:latin typeface="Arial" pitchFamily="34" charset="0"/>
              </a:rPr>
              <a:t>a thorough overview </a:t>
            </a:r>
            <a:r>
              <a:rPr lang="en-US" sz="1600" dirty="0" smtClean="0">
                <a:effectLst>
                  <a:outerShdw blurRad="38100" dist="38100" dir="2700000" algn="tl">
                    <a:srgbClr val="000000">
                      <a:alpha val="43137"/>
                    </a:srgbClr>
                  </a:outerShdw>
                </a:effectLst>
                <a:latin typeface="Arial" pitchFamily="34" charset="0"/>
              </a:rPr>
              <a:t>of </a:t>
            </a:r>
            <a:r>
              <a:rPr lang="en-US" sz="1600" dirty="0" smtClean="0">
                <a:effectLst>
                  <a:outerShdw blurRad="38100" dist="38100" dir="2700000" algn="tl">
                    <a:srgbClr val="000000">
                      <a:alpha val="43137"/>
                    </a:srgbClr>
                  </a:outerShdw>
                </a:effectLst>
                <a:latin typeface="Arial" pitchFamily="34" charset="0"/>
              </a:rPr>
              <a:t>user needs, requirements </a:t>
            </a:r>
            <a:r>
              <a:rPr lang="en-US" sz="1600" dirty="0">
                <a:effectLst>
                  <a:outerShdw blurRad="38100" dist="38100" dir="2700000" algn="tl">
                    <a:srgbClr val="000000">
                      <a:alpha val="43137"/>
                    </a:srgbClr>
                  </a:outerShdw>
                </a:effectLst>
                <a:latin typeface="Arial" pitchFamily="34" charset="0"/>
              </a:rPr>
              <a:t>and gaps from </a:t>
            </a:r>
            <a:r>
              <a:rPr lang="en-US" sz="1600" dirty="0" smtClean="0">
                <a:effectLst>
                  <a:outerShdw blurRad="38100" dist="38100" dir="2700000" algn="tl">
                    <a:srgbClr val="000000">
                      <a:alpha val="43137"/>
                    </a:srgbClr>
                  </a:outerShdw>
                </a:effectLst>
                <a:latin typeface="Arial" pitchFamily="34" charset="0"/>
              </a:rPr>
              <a:t>a </a:t>
            </a:r>
            <a:r>
              <a:rPr lang="en-US" sz="1600" dirty="0" smtClean="0">
                <a:effectLst>
                  <a:outerShdw blurRad="38100" dist="38100" dir="2700000" algn="tl">
                    <a:srgbClr val="000000">
                      <a:alpha val="43137"/>
                    </a:srgbClr>
                  </a:outerShdw>
                </a:effectLst>
                <a:latin typeface="Arial" pitchFamily="34" charset="0"/>
              </a:rPr>
              <a:t>from a broad coastal   </a:t>
            </a:r>
          </a:p>
          <a:p>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 observing (satellite, in situ and modeling) </a:t>
            </a:r>
            <a:r>
              <a:rPr lang="en-US" sz="1600" dirty="0" smtClean="0">
                <a:effectLst>
                  <a:outerShdw blurRad="38100" dist="38100" dir="2700000" algn="tl">
                    <a:srgbClr val="000000">
                      <a:alpha val="43137"/>
                    </a:srgbClr>
                  </a:outerShdw>
                </a:effectLst>
                <a:latin typeface="Arial" pitchFamily="34" charset="0"/>
              </a:rPr>
              <a:t>perspective</a:t>
            </a:r>
            <a:r>
              <a:rPr lang="en-US" sz="1600" dirty="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 </a:t>
            </a:r>
          </a:p>
          <a:p>
            <a:r>
              <a:rPr lang="en-US" sz="1600" dirty="0" smtClean="0">
                <a:effectLst>
                  <a:outerShdw blurRad="38100" dist="38100" dir="2700000" algn="tl">
                    <a:srgbClr val="000000">
                      <a:alpha val="43137"/>
                    </a:srgbClr>
                  </a:outerShdw>
                </a:effectLst>
                <a:latin typeface="Arial" pitchFamily="34" charset="0"/>
              </a:rPr>
              <a:t>   </a:t>
            </a:r>
            <a:endParaRPr lang="en-US" sz="1600" dirty="0">
              <a:effectLst>
                <a:outerShdw blurRad="38100" dist="38100" dir="2700000" algn="tl">
                  <a:srgbClr val="000000">
                    <a:alpha val="43137"/>
                  </a:srgbClr>
                </a:outerShdw>
              </a:effectLst>
              <a:latin typeface="Arial" pitchFamily="34" charset="0"/>
            </a:endParaRPr>
          </a:p>
          <a:p>
            <a:pPr>
              <a:buFontTx/>
              <a:buChar char="•"/>
            </a:pPr>
            <a:r>
              <a:rPr lang="en-US" sz="1600" dirty="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S</a:t>
            </a:r>
            <a:r>
              <a:rPr lang="en-US" sz="1600" dirty="0" smtClean="0">
                <a:effectLst>
                  <a:outerShdw blurRad="38100" dist="38100" dir="2700000" algn="tl">
                    <a:srgbClr val="000000">
                      <a:alpha val="43137"/>
                    </a:srgbClr>
                  </a:outerShdw>
                </a:effectLst>
                <a:latin typeface="Arial" pitchFamily="34" charset="0"/>
              </a:rPr>
              <a:t>atellite </a:t>
            </a:r>
            <a:r>
              <a:rPr lang="en-US" sz="1600" dirty="0" smtClean="0">
                <a:effectLst>
                  <a:outerShdw blurRad="38100" dist="38100" dir="2700000" algn="tl">
                    <a:srgbClr val="000000">
                      <a:alpha val="43137"/>
                    </a:srgbClr>
                  </a:outerShdw>
                </a:effectLst>
                <a:latin typeface="Arial" pitchFamily="34" charset="0"/>
              </a:rPr>
              <a:t>ocean color </a:t>
            </a:r>
            <a:r>
              <a:rPr lang="en-US" sz="1600" dirty="0">
                <a:effectLst>
                  <a:outerShdw blurRad="38100" dist="38100" dir="2700000" algn="tl">
                    <a:srgbClr val="000000">
                      <a:alpha val="43137"/>
                    </a:srgbClr>
                  </a:outerShdw>
                </a:effectLst>
                <a:latin typeface="Arial" pitchFamily="34" charset="0"/>
              </a:rPr>
              <a:t>observations were identified in the </a:t>
            </a:r>
            <a:r>
              <a:rPr lang="en-US" sz="1600" i="1" dirty="0" smtClean="0">
                <a:solidFill>
                  <a:schemeClr val="folHlink"/>
                </a:solidFill>
                <a:effectLst>
                  <a:outerShdw blurRad="38100" dist="38100" dir="2700000" algn="tl">
                    <a:srgbClr val="000000">
                      <a:alpha val="43137"/>
                    </a:srgbClr>
                  </a:outerShdw>
                </a:effectLst>
                <a:latin typeface="Arial" pitchFamily="34" charset="0"/>
              </a:rPr>
              <a:t>GEOSS </a:t>
            </a:r>
            <a:r>
              <a:rPr lang="en-US" sz="1600" i="1" dirty="0" smtClean="0">
                <a:solidFill>
                  <a:schemeClr val="folHlink"/>
                </a:solidFill>
                <a:effectLst>
                  <a:outerShdw blurRad="38100" dist="38100" dir="2700000" algn="tl">
                    <a:srgbClr val="000000">
                      <a:alpha val="43137"/>
                    </a:srgbClr>
                  </a:outerShdw>
                </a:effectLst>
                <a:latin typeface="Arial" pitchFamily="34" charset="0"/>
              </a:rPr>
              <a:t>Water </a:t>
            </a:r>
            <a:r>
              <a:rPr lang="en-US" sz="1600" i="1" dirty="0">
                <a:solidFill>
                  <a:schemeClr val="folHlink"/>
                </a:solidFill>
                <a:effectLst>
                  <a:outerShdw blurRad="38100" dist="38100" dir="2700000" algn="tl">
                    <a:srgbClr val="000000">
                      <a:alpha val="43137"/>
                    </a:srgbClr>
                  </a:outerShdw>
                </a:effectLst>
                <a:latin typeface="Arial" pitchFamily="34" charset="0"/>
              </a:rPr>
              <a:t>Quality </a:t>
            </a:r>
            <a:r>
              <a:rPr lang="en-US" sz="1600" i="1" dirty="0" smtClean="0">
                <a:solidFill>
                  <a:schemeClr val="folHlink"/>
                </a:solidFill>
                <a:effectLst>
                  <a:outerShdw blurRad="38100" dist="38100" dir="2700000" algn="tl">
                    <a:srgbClr val="000000">
                      <a:alpha val="43137"/>
                    </a:srgbClr>
                  </a:outerShdw>
                </a:effectLst>
                <a:latin typeface="Arial" pitchFamily="34" charset="0"/>
              </a:rPr>
              <a:t>Remote Sensing </a:t>
            </a:r>
          </a:p>
          <a:p>
            <a:r>
              <a:rPr lang="en-US" sz="1600" i="1" dirty="0" smtClean="0">
                <a:solidFill>
                  <a:schemeClr val="folHlink"/>
                </a:solidFill>
                <a:effectLst>
                  <a:outerShdw blurRad="38100" dist="38100" dir="2700000" algn="tl">
                    <a:srgbClr val="000000">
                      <a:alpha val="43137"/>
                    </a:srgbClr>
                  </a:outerShdw>
                </a:effectLst>
                <a:latin typeface="Arial" pitchFamily="34" charset="0"/>
              </a:rPr>
              <a:t>  Workshop</a:t>
            </a:r>
            <a:r>
              <a:rPr lang="en-US" sz="1600" dirty="0" smtClean="0">
                <a:effectLst>
                  <a:outerShdw blurRad="38100" dist="38100" dir="2700000" algn="tl">
                    <a:srgbClr val="000000">
                      <a:alpha val="43137"/>
                    </a:srgbClr>
                  </a:outerShdw>
                </a:effectLst>
                <a:latin typeface="Arial" pitchFamily="34" charset="0"/>
              </a:rPr>
              <a:t> (2007) as having the greatest value utility for water quality applications</a:t>
            </a:r>
            <a:r>
              <a:rPr lang="en-US" sz="1600" dirty="0">
                <a:effectLst>
                  <a:outerShdw blurRad="38100" dist="38100" dir="2700000" algn="tl">
                    <a:srgbClr val="000000">
                      <a:alpha val="43137"/>
                    </a:srgbClr>
                  </a:outerShdw>
                </a:effectLst>
                <a:latin typeface="Arial" pitchFamily="34" charset="0"/>
              </a:rPr>
              <a:t>, but a host of </a:t>
            </a:r>
            <a:endParaRPr lang="en-US" sz="1600" dirty="0" smtClean="0">
              <a:effectLst>
                <a:outerShdw blurRad="38100" dist="38100" dir="2700000" algn="tl">
                  <a:srgbClr val="000000">
                    <a:alpha val="43137"/>
                  </a:srgbClr>
                </a:outerShdw>
              </a:effectLst>
              <a:latin typeface="Arial" pitchFamily="34" charset="0"/>
            </a:endParaRPr>
          </a:p>
          <a:p>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supporting </a:t>
            </a:r>
            <a:r>
              <a:rPr lang="en-US" sz="1600" dirty="0">
                <a:effectLst>
                  <a:outerShdw blurRad="38100" dist="38100" dir="2700000" algn="tl">
                    <a:srgbClr val="000000">
                      <a:alpha val="43137"/>
                    </a:srgbClr>
                  </a:outerShdw>
                </a:effectLst>
                <a:latin typeface="Arial" pitchFamily="34" charset="0"/>
              </a:rPr>
              <a:t>geophysical observations </a:t>
            </a:r>
            <a:r>
              <a:rPr lang="en-US" sz="1600" dirty="0" smtClean="0">
                <a:effectLst>
                  <a:outerShdw blurRad="38100" dist="38100" dir="2700000" algn="tl">
                    <a:srgbClr val="000000">
                      <a:alpha val="43137"/>
                    </a:srgbClr>
                  </a:outerShdw>
                </a:effectLst>
                <a:latin typeface="Arial" pitchFamily="34" charset="0"/>
              </a:rPr>
              <a:t>(e.g., surface temps, winds) are also strongly desired</a:t>
            </a:r>
            <a:r>
              <a:rPr lang="en-US" sz="1600" dirty="0">
                <a:effectLst>
                  <a:outerShdw blurRad="38100" dist="38100" dir="2700000" algn="tl">
                    <a:srgbClr val="000000">
                      <a:alpha val="43137"/>
                    </a:srgbClr>
                  </a:outerShdw>
                </a:effectLst>
                <a:latin typeface="Arial" pitchFamily="34" charset="0"/>
              </a:rPr>
              <a:t>.</a:t>
            </a:r>
            <a:r>
              <a:rPr lang="en-US" sz="1600" dirty="0" smtClean="0">
                <a:effectLst>
                  <a:outerShdw blurRad="38100" dist="38100" dir="2700000" algn="tl">
                    <a:srgbClr val="000000">
                      <a:alpha val="43137"/>
                    </a:srgbClr>
                  </a:outerShdw>
                </a:effectLst>
                <a:latin typeface="Arial" pitchFamily="34" charset="0"/>
              </a:rPr>
              <a:t> </a:t>
            </a:r>
          </a:p>
          <a:p>
            <a:endParaRPr lang="en-US" sz="1600" dirty="0">
              <a:effectLst>
                <a:outerShdw blurRad="38100" dist="38100" dir="2700000" algn="tl">
                  <a:srgbClr val="000000">
                    <a:alpha val="43137"/>
                  </a:srgbClr>
                </a:outerShdw>
              </a:effectLst>
              <a:latin typeface="Arial" pitchFamily="34" charset="0"/>
            </a:endParaRPr>
          </a:p>
          <a:p>
            <a:pPr>
              <a:buFontTx/>
              <a:buChar char="•"/>
            </a:pPr>
            <a:r>
              <a:rPr lang="en-US" sz="1600" dirty="0">
                <a:effectLst>
                  <a:outerShdw blurRad="38100" dist="38100" dir="2700000" algn="tl">
                    <a:srgbClr val="000000">
                      <a:alpha val="43137"/>
                    </a:srgbClr>
                  </a:outerShdw>
                </a:effectLst>
                <a:latin typeface="Arial" pitchFamily="34" charset="0"/>
              </a:rPr>
              <a:t> Aside from </a:t>
            </a:r>
            <a:r>
              <a:rPr lang="en-US" sz="1600" dirty="0" smtClean="0">
                <a:effectLst>
                  <a:outerShdw blurRad="38100" dist="38100" dir="2700000" algn="tl">
                    <a:srgbClr val="000000">
                      <a:alpha val="43137"/>
                    </a:srgbClr>
                  </a:outerShdw>
                </a:effectLst>
                <a:latin typeface="Arial" pitchFamily="34" charset="0"/>
              </a:rPr>
              <a:t>issues </a:t>
            </a:r>
            <a:r>
              <a:rPr lang="en-US" sz="1600" dirty="0">
                <a:effectLst>
                  <a:outerShdw blurRad="38100" dist="38100" dir="2700000" algn="tl">
                    <a:srgbClr val="000000">
                      <a:alpha val="43137"/>
                    </a:srgbClr>
                  </a:outerShdw>
                </a:effectLst>
                <a:latin typeface="Arial" pitchFamily="34" charset="0"/>
              </a:rPr>
              <a:t>of </a:t>
            </a:r>
            <a:r>
              <a:rPr lang="en-US" sz="1600" dirty="0" smtClean="0">
                <a:solidFill>
                  <a:srgbClr val="FFC000"/>
                </a:solidFill>
                <a:effectLst>
                  <a:outerShdw blurRad="38100" dist="38100" dir="2700000" algn="tl">
                    <a:srgbClr val="000000">
                      <a:alpha val="43137"/>
                    </a:srgbClr>
                  </a:outerShdw>
                </a:effectLst>
                <a:latin typeface="Arial" pitchFamily="34" charset="0"/>
              </a:rPr>
              <a:t>data</a:t>
            </a:r>
            <a:r>
              <a:rPr lang="en-US" sz="1600" dirty="0" smtClean="0">
                <a:effectLst>
                  <a:outerShdw blurRad="38100" dist="38100" dir="2700000" algn="tl">
                    <a:srgbClr val="000000">
                      <a:alpha val="43137"/>
                    </a:srgbClr>
                  </a:outerShdw>
                </a:effectLst>
                <a:latin typeface="Arial" pitchFamily="34" charset="0"/>
              </a:rPr>
              <a:t> </a:t>
            </a:r>
            <a:r>
              <a:rPr lang="en-US" sz="1600" dirty="0" smtClean="0">
                <a:solidFill>
                  <a:schemeClr val="folHlink"/>
                </a:solidFill>
                <a:effectLst>
                  <a:outerShdw blurRad="38100" dist="38100" dir="2700000" algn="tl">
                    <a:srgbClr val="000000">
                      <a:alpha val="43137"/>
                    </a:srgbClr>
                  </a:outerShdw>
                </a:effectLst>
                <a:latin typeface="Arial" pitchFamily="34" charset="0"/>
              </a:rPr>
              <a:t>quality and access</a:t>
            </a:r>
            <a:r>
              <a:rPr lang="en-US" sz="1600" dirty="0">
                <a:effectLst>
                  <a:outerShdw blurRad="38100" dist="38100" dir="2700000" algn="tl">
                    <a:srgbClr val="000000">
                      <a:alpha val="43137"/>
                    </a:srgbClr>
                  </a:outerShdw>
                </a:effectLst>
                <a:latin typeface="Arial" pitchFamily="34" charset="0"/>
              </a:rPr>
              <a:t>, a key concern amongst </a:t>
            </a:r>
            <a:r>
              <a:rPr lang="en-US" sz="1600" dirty="0" smtClean="0">
                <a:effectLst>
                  <a:outerShdw blurRad="38100" dist="38100" dir="2700000" algn="tl">
                    <a:srgbClr val="000000">
                      <a:alpha val="43137"/>
                    </a:srgbClr>
                  </a:outerShdw>
                </a:effectLst>
                <a:latin typeface="Arial" pitchFamily="34" charset="0"/>
              </a:rPr>
              <a:t>users </a:t>
            </a:r>
            <a:r>
              <a:rPr lang="en-US" sz="1600" dirty="0" smtClean="0">
                <a:effectLst>
                  <a:outerShdw blurRad="38100" dist="38100" dir="2700000" algn="tl">
                    <a:srgbClr val="000000">
                      <a:alpha val="43137"/>
                    </a:srgbClr>
                  </a:outerShdw>
                </a:effectLst>
                <a:latin typeface="Arial" pitchFamily="34" charset="0"/>
              </a:rPr>
              <a:t>is </a:t>
            </a:r>
            <a:r>
              <a:rPr lang="en-US" sz="1600" dirty="0">
                <a:effectLst>
                  <a:outerShdw blurRad="38100" dist="38100" dir="2700000" algn="tl">
                    <a:srgbClr val="000000">
                      <a:alpha val="43137"/>
                    </a:srgbClr>
                  </a:outerShdw>
                </a:effectLst>
                <a:latin typeface="Arial" pitchFamily="34" charset="0"/>
              </a:rPr>
              <a:t>ensuring </a:t>
            </a:r>
            <a:r>
              <a:rPr lang="en-US" sz="1600" dirty="0" smtClean="0">
                <a:solidFill>
                  <a:srgbClr val="FFC000"/>
                </a:solidFill>
                <a:effectLst>
                  <a:outerShdw blurRad="38100" dist="38100" dir="2700000" algn="tl">
                    <a:srgbClr val="000000">
                      <a:alpha val="43137"/>
                    </a:srgbClr>
                  </a:outerShdw>
                </a:effectLst>
                <a:latin typeface="Arial" pitchFamily="34" charset="0"/>
              </a:rPr>
              <a:t>continuity  </a:t>
            </a:r>
          </a:p>
          <a:p>
            <a:r>
              <a:rPr lang="en-US" sz="1600" dirty="0" smtClean="0">
                <a:solidFill>
                  <a:srgbClr val="FFC000"/>
                </a:solidFill>
                <a:effectLst>
                  <a:outerShdw blurRad="38100" dist="38100" dir="2700000" algn="tl">
                    <a:srgbClr val="000000">
                      <a:alpha val="43137"/>
                    </a:srgbClr>
                  </a:outerShdw>
                </a:effectLst>
                <a:latin typeface="Arial" pitchFamily="34" charset="0"/>
              </a:rPr>
              <a:t>  of </a:t>
            </a:r>
            <a:r>
              <a:rPr lang="en-US" sz="1600" dirty="0" smtClean="0">
                <a:solidFill>
                  <a:srgbClr val="FFC000"/>
                </a:solidFill>
                <a:effectLst>
                  <a:outerShdw blurRad="38100" dist="38100" dir="2700000" algn="tl">
                    <a:srgbClr val="000000">
                      <a:alpha val="43137"/>
                    </a:srgbClr>
                  </a:outerShdw>
                </a:effectLst>
                <a:latin typeface="Arial" pitchFamily="34" charset="0"/>
              </a:rPr>
              <a:t>consistent data</a:t>
            </a:r>
            <a:r>
              <a:rPr lang="en-US" sz="1600" dirty="0" smtClean="0">
                <a:effectLst>
                  <a:outerShdw blurRad="38100" dist="38100" dir="2700000" algn="tl">
                    <a:srgbClr val="000000">
                      <a:alpha val="43137"/>
                    </a:srgbClr>
                  </a:outerShdw>
                </a:effectLst>
                <a:latin typeface="Arial" pitchFamily="34" charset="0"/>
              </a:rPr>
              <a:t>, </a:t>
            </a:r>
            <a:r>
              <a:rPr lang="en-US" sz="1600" dirty="0">
                <a:effectLst>
                  <a:outerShdw blurRad="38100" dist="38100" dir="2700000" algn="tl">
                    <a:srgbClr val="000000">
                      <a:alpha val="43137"/>
                    </a:srgbClr>
                  </a:outerShdw>
                </a:effectLst>
                <a:latin typeface="Arial" pitchFamily="34" charset="0"/>
              </a:rPr>
              <a:t>both from </a:t>
            </a:r>
            <a:r>
              <a:rPr lang="en-US" sz="1600" i="1" dirty="0">
                <a:effectLst>
                  <a:outerShdw blurRad="38100" dist="38100" dir="2700000" algn="tl">
                    <a:srgbClr val="000000">
                      <a:alpha val="43137"/>
                    </a:srgbClr>
                  </a:outerShdw>
                </a:effectLst>
                <a:latin typeface="Arial" pitchFamily="34" charset="0"/>
              </a:rPr>
              <a:t>in situ </a:t>
            </a:r>
            <a:r>
              <a:rPr lang="en-US" sz="1600" dirty="0" smtClean="0">
                <a:effectLst>
                  <a:outerShdw blurRad="38100" dist="38100" dir="2700000" algn="tl">
                    <a:srgbClr val="000000">
                      <a:alpha val="43137"/>
                    </a:srgbClr>
                  </a:outerShdw>
                </a:effectLst>
                <a:latin typeface="Arial" pitchFamily="34" charset="0"/>
              </a:rPr>
              <a:t>&amp; </a:t>
            </a:r>
            <a:r>
              <a:rPr lang="en-US" sz="1600" dirty="0" smtClean="0">
                <a:effectLst>
                  <a:outerShdw blurRad="38100" dist="38100" dir="2700000" algn="tl">
                    <a:srgbClr val="000000">
                      <a:alpha val="43137"/>
                    </a:srgbClr>
                  </a:outerShdw>
                </a:effectLst>
                <a:latin typeface="Arial" pitchFamily="34" charset="0"/>
              </a:rPr>
              <a:t>satellite </a:t>
            </a:r>
            <a:r>
              <a:rPr lang="en-US" sz="1600" dirty="0">
                <a:effectLst>
                  <a:outerShdw blurRad="38100" dist="38100" dir="2700000" algn="tl">
                    <a:srgbClr val="000000">
                      <a:alpha val="43137"/>
                    </a:srgbClr>
                  </a:outerShdw>
                </a:effectLst>
                <a:latin typeface="Arial" pitchFamily="34" charset="0"/>
              </a:rPr>
              <a:t>sources. There are </a:t>
            </a:r>
            <a:r>
              <a:rPr lang="en-US" sz="1600" dirty="0" smtClean="0">
                <a:effectLst>
                  <a:outerShdw blurRad="38100" dist="38100" dir="2700000" algn="tl">
                    <a:srgbClr val="000000">
                      <a:alpha val="43137"/>
                    </a:srgbClr>
                  </a:outerShdw>
                </a:effectLst>
                <a:latin typeface="Arial" pitchFamily="34" charset="0"/>
              </a:rPr>
              <a:t>numerous </a:t>
            </a:r>
            <a:r>
              <a:rPr lang="en-US" sz="1600" dirty="0" smtClean="0">
                <a:effectLst>
                  <a:outerShdw blurRad="38100" dist="38100" dir="2700000" algn="tl">
                    <a:srgbClr val="000000">
                      <a:alpha val="43137"/>
                    </a:srgbClr>
                  </a:outerShdw>
                </a:effectLst>
                <a:latin typeface="Arial" pitchFamily="34" charset="0"/>
              </a:rPr>
              <a:t>systems </a:t>
            </a:r>
            <a:r>
              <a:rPr lang="en-US" sz="1600" dirty="0" smtClean="0">
                <a:effectLst>
                  <a:outerShdw blurRad="38100" dist="38100" dir="2700000" algn="tl">
                    <a:srgbClr val="000000">
                      <a:alpha val="43137"/>
                    </a:srgbClr>
                  </a:outerShdw>
                </a:effectLst>
                <a:latin typeface="Arial" pitchFamily="34" charset="0"/>
              </a:rPr>
              <a:t>that </a:t>
            </a:r>
            <a:r>
              <a:rPr lang="en-US" sz="1600" dirty="0">
                <a:effectLst>
                  <a:outerShdw blurRad="38100" dist="38100" dir="2700000" algn="tl">
                    <a:srgbClr val="000000">
                      <a:alpha val="43137"/>
                    </a:srgbClr>
                  </a:outerShdw>
                </a:effectLst>
                <a:latin typeface="Arial" pitchFamily="34" charset="0"/>
              </a:rPr>
              <a:t>have </a:t>
            </a:r>
            <a:endParaRPr lang="en-US" sz="1600" dirty="0" smtClean="0">
              <a:effectLst>
                <a:outerShdw blurRad="38100" dist="38100" dir="2700000" algn="tl">
                  <a:srgbClr val="000000">
                    <a:alpha val="43137"/>
                  </a:srgbClr>
                </a:outerShdw>
              </a:effectLst>
              <a:latin typeface="Arial" pitchFamily="34" charset="0"/>
            </a:endParaRPr>
          </a:p>
          <a:p>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proven </a:t>
            </a:r>
            <a:r>
              <a:rPr lang="en-US" sz="1600" dirty="0">
                <a:effectLst>
                  <a:outerShdw blurRad="38100" dist="38100" dir="2700000" algn="tl">
                    <a:srgbClr val="000000">
                      <a:alpha val="43137"/>
                    </a:srgbClr>
                  </a:outerShdw>
                </a:effectLst>
                <a:latin typeface="Arial" pitchFamily="34" charset="0"/>
              </a:rPr>
              <a:t>valuable, </a:t>
            </a:r>
            <a:r>
              <a:rPr lang="en-US" sz="1600" dirty="0" smtClean="0">
                <a:effectLst>
                  <a:outerShdw blurRad="38100" dist="38100" dir="2700000" algn="tl">
                    <a:srgbClr val="000000">
                      <a:alpha val="43137"/>
                    </a:srgbClr>
                  </a:outerShdw>
                </a:effectLst>
                <a:latin typeface="Arial" pitchFamily="34" charset="0"/>
              </a:rPr>
              <a:t>esp. moderate </a:t>
            </a:r>
            <a:r>
              <a:rPr lang="en-US" sz="1600" dirty="0">
                <a:effectLst>
                  <a:outerShdw blurRad="38100" dist="38100" dir="2700000" algn="tl">
                    <a:srgbClr val="000000">
                      <a:alpha val="43137"/>
                    </a:srgbClr>
                  </a:outerShdw>
                </a:effectLst>
                <a:latin typeface="Arial" pitchFamily="34" charset="0"/>
              </a:rPr>
              <a:t>resolution </a:t>
            </a:r>
            <a:r>
              <a:rPr lang="en-US" sz="1600" dirty="0" smtClean="0">
                <a:effectLst>
                  <a:outerShdw blurRad="38100" dist="38100" dir="2700000" algn="tl">
                    <a:srgbClr val="000000">
                      <a:alpha val="43137"/>
                    </a:srgbClr>
                  </a:outerShdw>
                </a:effectLst>
                <a:latin typeface="Arial" pitchFamily="34" charset="0"/>
              </a:rPr>
              <a:t>ocean </a:t>
            </a:r>
            <a:r>
              <a:rPr lang="en-US" sz="1600" dirty="0" smtClean="0">
                <a:effectLst>
                  <a:outerShdw blurRad="38100" dist="38100" dir="2700000" algn="tl">
                    <a:srgbClr val="000000">
                      <a:alpha val="43137"/>
                    </a:srgbClr>
                  </a:outerShdw>
                </a:effectLst>
                <a:latin typeface="Arial" pitchFamily="34" charset="0"/>
              </a:rPr>
              <a:t>color (e.g., MERIS). </a:t>
            </a:r>
            <a:r>
              <a:rPr lang="en-US" sz="1600" dirty="0" smtClean="0">
                <a:effectLst>
                  <a:outerShdw blurRad="38100" dist="38100" dir="2700000" algn="tl">
                    <a:srgbClr val="000000">
                      <a:alpha val="43137"/>
                    </a:srgbClr>
                  </a:outerShdw>
                </a:effectLst>
                <a:latin typeface="Arial" pitchFamily="34" charset="0"/>
              </a:rPr>
              <a:t>Potential continuity is </a:t>
            </a:r>
          </a:p>
          <a:p>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available (e.g., Sentinel-3/OLCI) but data needs to be made readily available to diverse users.  </a:t>
            </a:r>
            <a:r>
              <a:rPr lang="en-US" sz="1600" dirty="0" smtClean="0">
                <a:effectLst>
                  <a:outerShdw blurRad="38100" dist="38100" dir="2700000" algn="tl">
                    <a:srgbClr val="000000">
                      <a:alpha val="43137"/>
                    </a:srgbClr>
                  </a:outerShdw>
                </a:effectLst>
                <a:latin typeface="Arial" pitchFamily="34" charset="0"/>
              </a:rPr>
              <a:t> </a:t>
            </a:r>
            <a:endParaRPr lang="en-US" sz="1600" dirty="0" smtClean="0">
              <a:effectLst>
                <a:outerShdw blurRad="38100" dist="38100" dir="2700000" algn="tl">
                  <a:srgbClr val="000000">
                    <a:alpha val="43137"/>
                  </a:srgbClr>
                </a:outerShdw>
              </a:effectLst>
              <a:latin typeface="Arial" pitchFamily="34" charset="0"/>
            </a:endParaRPr>
          </a:p>
          <a:p>
            <a:endParaRPr lang="en-US" sz="1600" dirty="0">
              <a:effectLst>
                <a:outerShdw blurRad="38100" dist="38100" dir="2700000" algn="tl">
                  <a:srgbClr val="000000">
                    <a:alpha val="43137"/>
                  </a:srgbClr>
                </a:outerShdw>
              </a:effectLst>
              <a:latin typeface="Arial" pitchFamily="34" charset="0"/>
            </a:endParaRPr>
          </a:p>
          <a:p>
            <a:pPr>
              <a:buFontTx/>
              <a:buChar char="•"/>
            </a:pPr>
            <a:r>
              <a:rPr lang="en-US" sz="1600" dirty="0">
                <a:effectLst>
                  <a:outerShdw blurRad="38100" dist="38100" dir="2700000" algn="tl">
                    <a:srgbClr val="000000">
                      <a:alpha val="43137"/>
                    </a:srgbClr>
                  </a:outerShdw>
                </a:effectLst>
                <a:latin typeface="Arial" pitchFamily="34" charset="0"/>
              </a:rPr>
              <a:t> That said, </a:t>
            </a:r>
            <a:r>
              <a:rPr lang="en-US" sz="1600" dirty="0" smtClean="0">
                <a:effectLst>
                  <a:outerShdw blurRad="38100" dist="38100" dir="2700000" algn="tl">
                    <a:srgbClr val="000000">
                      <a:alpha val="43137"/>
                    </a:srgbClr>
                  </a:outerShdw>
                </a:effectLst>
                <a:latin typeface="Arial" pitchFamily="34" charset="0"/>
              </a:rPr>
              <a:t>existing/planned </a:t>
            </a:r>
            <a:r>
              <a:rPr lang="en-US" sz="1600" dirty="0">
                <a:effectLst>
                  <a:outerShdw blurRad="38100" dist="38100" dir="2700000" algn="tl">
                    <a:srgbClr val="000000">
                      <a:alpha val="43137"/>
                    </a:srgbClr>
                  </a:outerShdw>
                </a:effectLst>
                <a:latin typeface="Arial" pitchFamily="34" charset="0"/>
              </a:rPr>
              <a:t>satellite observing capabilities </a:t>
            </a:r>
            <a:r>
              <a:rPr lang="en-US" sz="1600" dirty="0" smtClean="0">
                <a:effectLst>
                  <a:outerShdw blurRad="38100" dist="38100" dir="2700000" algn="tl">
                    <a:srgbClr val="000000">
                      <a:alpha val="43137"/>
                    </a:srgbClr>
                  </a:outerShdw>
                </a:effectLst>
                <a:latin typeface="Arial" pitchFamily="34" charset="0"/>
              </a:rPr>
              <a:t>potentially provide </a:t>
            </a:r>
            <a:r>
              <a:rPr lang="en-US" sz="1600" dirty="0">
                <a:solidFill>
                  <a:schemeClr val="folHlink"/>
                </a:solidFill>
                <a:effectLst>
                  <a:outerShdw blurRad="38100" dist="38100" dir="2700000" algn="tl">
                    <a:srgbClr val="000000">
                      <a:alpha val="43137"/>
                    </a:srgbClr>
                  </a:outerShdw>
                </a:effectLst>
                <a:latin typeface="Arial" pitchFamily="34" charset="0"/>
              </a:rPr>
              <a:t>inadequate </a:t>
            </a:r>
            <a:r>
              <a:rPr lang="en-US" sz="1600" dirty="0" smtClean="0">
                <a:solidFill>
                  <a:schemeClr val="folHlink"/>
                </a:solidFill>
                <a:effectLst>
                  <a:outerShdw blurRad="38100" dist="38100" dir="2700000" algn="tl">
                    <a:srgbClr val="000000">
                      <a:alpha val="43137"/>
                    </a:srgbClr>
                  </a:outerShdw>
                </a:effectLst>
                <a:latin typeface="Arial" pitchFamily="34" charset="0"/>
              </a:rPr>
              <a:t>spatial</a:t>
            </a:r>
            <a:r>
              <a:rPr lang="en-US" sz="1600" dirty="0">
                <a:solidFill>
                  <a:schemeClr val="folHlink"/>
                </a:solidFill>
                <a:effectLst>
                  <a:outerShdw blurRad="38100" dist="38100" dir="2700000" algn="tl">
                    <a:srgbClr val="000000">
                      <a:alpha val="43137"/>
                    </a:srgbClr>
                  </a:outerShdw>
                </a:effectLst>
                <a:latin typeface="Arial" pitchFamily="34" charset="0"/>
              </a:rPr>
              <a:t>, </a:t>
            </a:r>
            <a:r>
              <a:rPr lang="en-US" sz="1600" dirty="0" smtClean="0">
                <a:solidFill>
                  <a:schemeClr val="folHlink"/>
                </a:solidFill>
                <a:effectLst>
                  <a:outerShdw blurRad="38100" dist="38100" dir="2700000" algn="tl">
                    <a:srgbClr val="000000">
                      <a:alpha val="43137"/>
                    </a:srgbClr>
                  </a:outerShdw>
                </a:effectLst>
                <a:latin typeface="Arial" pitchFamily="34" charset="0"/>
              </a:rPr>
              <a:t>  </a:t>
            </a:r>
          </a:p>
          <a:p>
            <a:r>
              <a:rPr lang="en-US" sz="1600" dirty="0" smtClean="0">
                <a:solidFill>
                  <a:schemeClr val="folHlink"/>
                </a:solidFill>
                <a:effectLst>
                  <a:outerShdw blurRad="38100" dist="38100" dir="2700000" algn="tl">
                    <a:srgbClr val="000000">
                      <a:alpha val="43137"/>
                    </a:srgbClr>
                  </a:outerShdw>
                </a:effectLst>
                <a:latin typeface="Arial" pitchFamily="34" charset="0"/>
              </a:rPr>
              <a:t>  temporal </a:t>
            </a:r>
            <a:r>
              <a:rPr lang="en-US" sz="1600" dirty="0">
                <a:solidFill>
                  <a:schemeClr val="folHlink"/>
                </a:solidFill>
                <a:effectLst>
                  <a:outerShdw blurRad="38100" dist="38100" dir="2700000" algn="tl">
                    <a:srgbClr val="000000">
                      <a:alpha val="43137"/>
                    </a:srgbClr>
                  </a:outerShdw>
                </a:effectLst>
                <a:latin typeface="Arial" pitchFamily="34" charset="0"/>
              </a:rPr>
              <a:t>and/or spectral resolution</a:t>
            </a:r>
            <a:r>
              <a:rPr lang="en-US" sz="1600" dirty="0">
                <a:effectLst>
                  <a:outerShdw blurRad="38100" dist="38100" dir="2700000" algn="tl">
                    <a:srgbClr val="000000">
                      <a:alpha val="43137"/>
                    </a:srgbClr>
                  </a:outerShdw>
                </a:effectLst>
                <a:latin typeface="Arial" pitchFamily="34" charset="0"/>
              </a:rPr>
              <a:t> of important biological and geophysical </a:t>
            </a:r>
            <a:r>
              <a:rPr lang="en-US" sz="1600" dirty="0" smtClean="0">
                <a:effectLst>
                  <a:outerShdw blurRad="38100" dist="38100" dir="2700000" algn="tl">
                    <a:srgbClr val="000000">
                      <a:alpha val="43137"/>
                    </a:srgbClr>
                  </a:outerShdw>
                </a:effectLst>
                <a:latin typeface="Arial" pitchFamily="34" charset="0"/>
              </a:rPr>
              <a:t>parameters </a:t>
            </a:r>
            <a:r>
              <a:rPr lang="en-US" sz="1600" dirty="0">
                <a:effectLst>
                  <a:outerShdw blurRad="38100" dist="38100" dir="2700000" algn="tl">
                    <a:srgbClr val="000000">
                      <a:alpha val="43137"/>
                    </a:srgbClr>
                  </a:outerShdw>
                </a:effectLst>
                <a:latin typeface="Arial" pitchFamily="34" charset="0"/>
              </a:rPr>
              <a:t>for </a:t>
            </a:r>
            <a:r>
              <a:rPr lang="en-US" sz="1600" dirty="0" smtClean="0">
                <a:effectLst>
                  <a:outerShdw blurRad="38100" dist="38100" dir="2700000" algn="tl">
                    <a:srgbClr val="000000">
                      <a:alpha val="43137"/>
                    </a:srgbClr>
                  </a:outerShdw>
                </a:effectLst>
                <a:latin typeface="Arial" pitchFamily="34" charset="0"/>
              </a:rPr>
              <a:t>inland </a:t>
            </a:r>
          </a:p>
          <a:p>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water and coastal </a:t>
            </a:r>
            <a:r>
              <a:rPr lang="en-US" sz="1600" dirty="0" smtClean="0">
                <a:effectLst>
                  <a:outerShdw blurRad="38100" dist="38100" dir="2700000" algn="tl">
                    <a:srgbClr val="000000">
                      <a:alpha val="43137"/>
                    </a:srgbClr>
                  </a:outerShdw>
                </a:effectLst>
                <a:latin typeface="Arial" pitchFamily="34" charset="0"/>
              </a:rPr>
              <a:t>ecosystem applications</a:t>
            </a:r>
            <a:r>
              <a:rPr lang="en-US" sz="1600" dirty="0">
                <a:effectLst>
                  <a:outerShdw blurRad="38100" dist="38100" dir="2700000" algn="tl">
                    <a:srgbClr val="000000">
                      <a:alpha val="43137"/>
                    </a:srgbClr>
                  </a:outerShdw>
                </a:effectLst>
                <a:latin typeface="Arial" pitchFamily="34" charset="0"/>
              </a:rPr>
              <a:t>, with some key </a:t>
            </a:r>
            <a:r>
              <a:rPr lang="en-US" sz="1600" dirty="0" smtClean="0">
                <a:effectLst>
                  <a:outerShdw blurRad="38100" dist="38100" dir="2700000" algn="tl">
                    <a:srgbClr val="000000">
                      <a:alpha val="43137"/>
                    </a:srgbClr>
                  </a:outerShdw>
                </a:effectLst>
                <a:latin typeface="Arial" pitchFamily="34" charset="0"/>
              </a:rPr>
              <a:t>measurements not </a:t>
            </a:r>
            <a:r>
              <a:rPr lang="en-US" sz="1600" dirty="0">
                <a:effectLst>
                  <a:outerShdw blurRad="38100" dist="38100" dir="2700000" algn="tl">
                    <a:srgbClr val="000000">
                      <a:alpha val="43137"/>
                    </a:srgbClr>
                  </a:outerShdw>
                </a:effectLst>
                <a:latin typeface="Arial" pitchFamily="34" charset="0"/>
              </a:rPr>
              <a:t>made </a:t>
            </a:r>
            <a:r>
              <a:rPr lang="en-US" sz="1600" dirty="0" smtClean="0">
                <a:effectLst>
                  <a:outerShdw blurRad="38100" dist="38100" dir="2700000" algn="tl">
                    <a:srgbClr val="000000">
                      <a:alpha val="43137"/>
                    </a:srgbClr>
                  </a:outerShdw>
                </a:effectLst>
                <a:latin typeface="Arial" pitchFamily="34" charset="0"/>
              </a:rPr>
              <a:t>at </a:t>
            </a:r>
            <a:r>
              <a:rPr lang="en-US" sz="1600" dirty="0">
                <a:effectLst>
                  <a:outerShdw blurRad="38100" dist="38100" dir="2700000" algn="tl">
                    <a:srgbClr val="000000">
                      <a:alpha val="43137"/>
                    </a:srgbClr>
                  </a:outerShdw>
                </a:effectLst>
                <a:latin typeface="Arial" pitchFamily="34" charset="0"/>
              </a:rPr>
              <a:t>all from </a:t>
            </a:r>
            <a:endParaRPr lang="en-US" sz="1600" dirty="0" smtClean="0">
              <a:effectLst>
                <a:outerShdw blurRad="38100" dist="38100" dir="2700000" algn="tl">
                  <a:srgbClr val="000000">
                    <a:alpha val="43137"/>
                  </a:srgbClr>
                </a:outerShdw>
              </a:effectLst>
              <a:latin typeface="Arial" pitchFamily="34" charset="0"/>
            </a:endParaRPr>
          </a:p>
          <a:p>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 </a:t>
            </a:r>
            <a:r>
              <a:rPr lang="en-US" sz="1600" dirty="0" smtClean="0">
                <a:effectLst>
                  <a:outerShdw blurRad="38100" dist="38100" dir="2700000" algn="tl">
                    <a:srgbClr val="000000">
                      <a:alpha val="43137"/>
                    </a:srgbClr>
                  </a:outerShdw>
                </a:effectLst>
                <a:latin typeface="Arial" pitchFamily="34" charset="0"/>
              </a:rPr>
              <a:t>space </a:t>
            </a:r>
            <a:r>
              <a:rPr lang="en-US" sz="1600" dirty="0">
                <a:effectLst>
                  <a:outerShdw blurRad="38100" dist="38100" dir="2700000" algn="tl">
                    <a:srgbClr val="000000">
                      <a:alpha val="43137"/>
                    </a:srgbClr>
                  </a:outerShdw>
                </a:effectLst>
                <a:latin typeface="Arial" pitchFamily="34" charset="0"/>
              </a:rPr>
              <a:t>(e.g. estimates of river discharge). </a:t>
            </a:r>
            <a:endParaRPr lang="en-US" sz="1600" dirty="0" smtClean="0">
              <a:effectLst>
                <a:outerShdw blurRad="38100" dist="38100" dir="2700000" algn="tl">
                  <a:srgbClr val="000000">
                    <a:alpha val="43137"/>
                  </a:srgbClr>
                </a:outerShdw>
              </a:effectLst>
              <a:latin typeface="Arial" pitchFamily="34" charset="0"/>
            </a:endParaRPr>
          </a:p>
          <a:p>
            <a:endParaRPr lang="en-US" sz="1600" dirty="0" smtClean="0">
              <a:effectLst>
                <a:outerShdw blurRad="38100" dist="38100" dir="2700000" algn="tl">
                  <a:srgbClr val="000000">
                    <a:alpha val="43137"/>
                  </a:srgbClr>
                </a:outerShdw>
              </a:effectLst>
              <a:latin typeface="Arial" pitchFamily="34" charset="0"/>
            </a:endParaRPr>
          </a:p>
          <a:p>
            <a:pPr>
              <a:buFont typeface="Arial" pitchFamily="34" charset="0"/>
              <a:buChar char="•"/>
            </a:pPr>
            <a:r>
              <a:rPr lang="en-US" sz="1600" dirty="0" smtClean="0">
                <a:effectLst>
                  <a:outerShdw blurRad="38100" dist="38100" dir="2700000" algn="tl">
                    <a:srgbClr val="000000">
                      <a:alpha val="43137"/>
                    </a:srgbClr>
                  </a:outerShdw>
                </a:effectLst>
                <a:latin typeface="Arial" pitchFamily="34" charset="0"/>
              </a:rPr>
              <a:t> Further, additional efforts are required to support </a:t>
            </a:r>
            <a:r>
              <a:rPr lang="en-US" sz="1600" dirty="0" smtClean="0">
                <a:solidFill>
                  <a:srgbClr val="FFC000"/>
                </a:solidFill>
                <a:effectLst>
                  <a:outerShdw blurRad="38100" dist="38100" dir="2700000" algn="tl">
                    <a:srgbClr val="000000">
                      <a:alpha val="43137"/>
                    </a:srgbClr>
                  </a:outerShdw>
                </a:effectLst>
                <a:latin typeface="Arial" pitchFamily="34" charset="0"/>
              </a:rPr>
              <a:t>application development, bringing together data   </a:t>
            </a:r>
          </a:p>
          <a:p>
            <a:r>
              <a:rPr lang="en-US" sz="1600" dirty="0" smtClean="0">
                <a:solidFill>
                  <a:srgbClr val="FFC000"/>
                </a:solidFill>
                <a:effectLst>
                  <a:outerShdw blurRad="38100" dist="38100" dir="2700000" algn="tl">
                    <a:srgbClr val="000000">
                      <a:alpha val="43137"/>
                    </a:srgbClr>
                  </a:outerShdw>
                </a:effectLst>
                <a:latin typeface="Arial" pitchFamily="34" charset="0"/>
              </a:rPr>
              <a:t>  providers and users in coordinated, integrated activities</a:t>
            </a:r>
            <a:r>
              <a:rPr lang="en-US" sz="1600" dirty="0" smtClean="0">
                <a:effectLst>
                  <a:outerShdw blurRad="38100" dist="38100" dir="2700000" algn="tl">
                    <a:srgbClr val="000000">
                      <a:alpha val="43137"/>
                    </a:srgbClr>
                  </a:outerShdw>
                </a:effectLst>
                <a:latin typeface="Arial" pitchFamily="34" charset="0"/>
              </a:rPr>
              <a:t> (especially across the land-sea interface).  </a:t>
            </a:r>
            <a:endParaRPr lang="en-US" sz="1600" dirty="0">
              <a:effectLst>
                <a:outerShdw blurRad="38100" dist="38100" dir="2700000" algn="tl">
                  <a:srgbClr val="000000">
                    <a:alpha val="43137"/>
                  </a:srgbClr>
                </a:outerShdw>
              </a:effectLst>
              <a:latin typeface="Arial" pitchFamily="34" charset="0"/>
            </a:endParaRPr>
          </a:p>
        </p:txBody>
      </p:sp>
      <p:sp>
        <p:nvSpPr>
          <p:cNvPr id="370693" name="Text Box 5"/>
          <p:cNvSpPr txBox="1">
            <a:spLocks noChangeArrowheads="1"/>
          </p:cNvSpPr>
          <p:nvPr/>
        </p:nvSpPr>
        <p:spPr bwMode="auto">
          <a:xfrm>
            <a:off x="1905000" y="221159"/>
            <a:ext cx="6096000" cy="769441"/>
          </a:xfrm>
          <a:prstGeom prst="rect">
            <a:avLst/>
          </a:prstGeom>
          <a:noFill/>
          <a:ln w="9525">
            <a:noFill/>
            <a:miter lim="800000"/>
            <a:headEnd/>
            <a:tailEnd/>
          </a:ln>
          <a:effectLst/>
        </p:spPr>
        <p:txBody>
          <a:bodyPr>
            <a:spAutoFit/>
          </a:bodyPr>
          <a:lstStyle/>
          <a:p>
            <a:r>
              <a:rPr lang="en-US" sz="2200" b="1" dirty="0">
                <a:solidFill>
                  <a:schemeClr val="folHlink"/>
                </a:solidFill>
                <a:effectLst>
                  <a:outerShdw blurRad="38100" dist="38100" dir="2700000" algn="tl">
                    <a:srgbClr val="000000">
                      <a:alpha val="43137"/>
                    </a:srgbClr>
                  </a:outerShdw>
                </a:effectLst>
                <a:latin typeface="Arial" pitchFamily="34" charset="0"/>
              </a:rPr>
              <a:t>Needs, Issues, Gaps and Challenges</a:t>
            </a:r>
          </a:p>
          <a:p>
            <a:endParaRPr lang="en-US" sz="2200" dirty="0">
              <a:solidFill>
                <a:schemeClr val="folHlink"/>
              </a:solidFill>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solidFill>
                  <a:schemeClr val="accent1">
                    <a:satMod val="150000"/>
                  </a:schemeClr>
                </a:solidFill>
              </a:rPr>
              <a:t>Weekly Bulletin Switch to MODIS for 2012-2013</a:t>
            </a:r>
            <a:endParaRPr lang="en-US" dirty="0">
              <a:solidFill>
                <a:schemeClr val="accent1">
                  <a:satMod val="150000"/>
                </a:schemeClr>
              </a:solidFill>
            </a:endParaRPr>
          </a:p>
        </p:txBody>
      </p:sp>
      <p:sp>
        <p:nvSpPr>
          <p:cNvPr id="3" name="TextBox 2"/>
          <p:cNvSpPr txBox="1"/>
          <p:nvPr/>
        </p:nvSpPr>
        <p:spPr>
          <a:xfrm>
            <a:off x="156359" y="848672"/>
            <a:ext cx="2135579" cy="5170646"/>
          </a:xfrm>
          <a:prstGeom prst="rect">
            <a:avLst/>
          </a:prstGeom>
          <a:noFill/>
        </p:spPr>
        <p:txBody>
          <a:bodyPr wrap="square" rtlCol="0">
            <a:spAutoFit/>
          </a:bodyPr>
          <a:lstStyle/>
          <a:p>
            <a:pPr eaLnBrk="1" hangingPunct="1"/>
            <a:r>
              <a:rPr lang="en-US" dirty="0" smtClean="0">
                <a:solidFill>
                  <a:srgbClr val="FFFFFF"/>
                </a:solidFill>
                <a:latin typeface="Arial"/>
                <a:cs typeface="Arial" charset="0"/>
              </a:rPr>
              <a:t>2012 (and 2013) Bulletins:  MERIS data stopped, shifted to MODIS. </a:t>
            </a:r>
          </a:p>
          <a:p>
            <a:pPr eaLnBrk="1" hangingPunct="1"/>
            <a:endParaRPr lang="en-US" dirty="0">
              <a:solidFill>
                <a:srgbClr val="FFFFFF"/>
              </a:solidFill>
              <a:latin typeface="Arial"/>
              <a:cs typeface="Arial" charset="0"/>
            </a:endParaRPr>
          </a:p>
          <a:p>
            <a:pPr eaLnBrk="1" hangingPunct="1"/>
            <a:r>
              <a:rPr lang="en-US" sz="1800" dirty="0" smtClean="0">
                <a:solidFill>
                  <a:srgbClr val="FFFFFF"/>
                </a:solidFill>
                <a:latin typeface="Arial"/>
                <a:cs typeface="Arial" charset="0"/>
              </a:rPr>
              <a:t>Impact:  Loss of resolution, MODIS is noisier and less sensitive.  But MODIS algorithm is equivalent to MERIS. </a:t>
            </a:r>
          </a:p>
          <a:p>
            <a:pPr eaLnBrk="1" hangingPunct="1"/>
            <a:endParaRPr lang="en-US" dirty="0">
              <a:solidFill>
                <a:srgbClr val="FFFFFF"/>
              </a:solidFill>
              <a:latin typeface="Arial"/>
              <a:cs typeface="Arial" charset="0"/>
            </a:endParaRPr>
          </a:p>
          <a:p>
            <a:pPr eaLnBrk="1" hangingPunct="1"/>
            <a:r>
              <a:rPr lang="en-US" sz="1600" dirty="0" smtClean="0">
                <a:solidFill>
                  <a:srgbClr val="FFFFFF"/>
                </a:solidFill>
                <a:latin typeface="Arial"/>
                <a:cs typeface="Arial" charset="0"/>
              </a:rPr>
              <a:t>Transports with the NOAA Great Lakes Coastal Forecast System </a:t>
            </a:r>
          </a:p>
        </p:txBody>
      </p:sp>
      <p:pic>
        <p:nvPicPr>
          <p:cNvPr id="6146" name="Picture 2" descr="J:\HABs\Lake_Erie_Bulletins\2013_erie_bulletins\bulletin15\bulletin_2013-015.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52" r="3486" b="54540"/>
          <a:stretch/>
        </p:blipFill>
        <p:spPr bwMode="auto">
          <a:xfrm>
            <a:off x="2208809" y="1076050"/>
            <a:ext cx="6804561" cy="442856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2924174" y="5753100"/>
            <a:ext cx="6089195" cy="523220"/>
          </a:xfrm>
          <a:prstGeom prst="rect">
            <a:avLst/>
          </a:prstGeom>
          <a:noFill/>
        </p:spPr>
        <p:txBody>
          <a:bodyPr wrap="square" rtlCol="0">
            <a:spAutoFit/>
          </a:bodyPr>
          <a:lstStyle/>
          <a:p>
            <a:pPr eaLnBrk="1" hangingPunct="1"/>
            <a:r>
              <a:rPr lang="en-US" sz="2800" dirty="0" smtClean="0">
                <a:solidFill>
                  <a:srgbClr val="FFFF00"/>
                </a:solidFill>
                <a:latin typeface="Arial"/>
                <a:cs typeface="Arial" charset="0"/>
              </a:rPr>
              <a:t>Over 700 subscribers to bulletin</a:t>
            </a:r>
            <a:endParaRPr lang="en-US" sz="2800" dirty="0">
              <a:solidFill>
                <a:srgbClr val="FFFF00"/>
              </a:solidFill>
              <a:latin typeface="Arial"/>
              <a:cs typeface="Arial" charset="0"/>
            </a:endParaRPr>
          </a:p>
        </p:txBody>
      </p:sp>
    </p:spTree>
    <p:extLst>
      <p:ext uri="{BB962C8B-B14F-4D97-AF65-F5344CB8AC3E}">
        <p14:creationId xmlns="" xmlns:p14="http://schemas.microsoft.com/office/powerpoint/2010/main" val="4215612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637AD15E-8DDC-41F4-B386-83084B1101CF}" type="slidenum">
              <a:rPr lang="en-US">
                <a:solidFill>
                  <a:srgbClr val="000000"/>
                </a:solidFill>
              </a:rPr>
              <a:pPr/>
              <a:t>21</a:t>
            </a:fld>
            <a:endParaRPr lang="en-US">
              <a:solidFill>
                <a:srgbClr val="000000"/>
              </a:solidFill>
            </a:endParaRPr>
          </a:p>
        </p:txBody>
      </p:sp>
      <p:sp>
        <p:nvSpPr>
          <p:cNvPr id="384002" name="Rectangle 2"/>
          <p:cNvSpPr>
            <a:spLocks noGrp="1" noChangeArrowheads="1"/>
          </p:cNvSpPr>
          <p:nvPr>
            <p:ph type="title"/>
          </p:nvPr>
        </p:nvSpPr>
        <p:spPr>
          <a:xfrm>
            <a:off x="-554897" y="-69008"/>
            <a:ext cx="9144000" cy="914400"/>
          </a:xfrm>
        </p:spPr>
        <p:txBody>
          <a:bodyPr/>
          <a:lstStyle/>
          <a:p>
            <a:r>
              <a:rPr lang="en-US" sz="2000" dirty="0"/>
              <a:t>Transition of </a:t>
            </a:r>
            <a:r>
              <a:rPr lang="en-US" sz="2000" dirty="0" err="1" smtClean="0"/>
              <a:t>Envisat</a:t>
            </a:r>
            <a:r>
              <a:rPr lang="en-US" sz="2000" dirty="0" smtClean="0"/>
              <a:t>/MERIS Ocean </a:t>
            </a:r>
            <a:r>
              <a:rPr lang="en-US" sz="2000" dirty="0"/>
              <a:t>Color Products </a:t>
            </a:r>
            <a:r>
              <a:rPr lang="en-US" sz="2000" dirty="0" smtClean="0"/>
              <a:t/>
            </a:r>
            <a:br>
              <a:rPr lang="en-US" sz="2000" dirty="0" smtClean="0"/>
            </a:br>
            <a:r>
              <a:rPr lang="en-US" sz="2000" dirty="0" smtClean="0"/>
              <a:t>to Operations; A Look Ahead to Sentinel-3/OLCI Data</a:t>
            </a:r>
            <a:endParaRPr lang="en-US" sz="2000" dirty="0"/>
          </a:p>
        </p:txBody>
      </p:sp>
      <p:sp>
        <p:nvSpPr>
          <p:cNvPr id="384003" name="Rectangle 3"/>
          <p:cNvSpPr>
            <a:spLocks noGrp="1" noChangeArrowheads="1"/>
          </p:cNvSpPr>
          <p:nvPr>
            <p:ph type="body" idx="1"/>
          </p:nvPr>
        </p:nvSpPr>
        <p:spPr>
          <a:xfrm>
            <a:off x="0" y="609600"/>
            <a:ext cx="4618038" cy="5562600"/>
          </a:xfrm>
        </p:spPr>
        <p:txBody>
          <a:bodyPr/>
          <a:lstStyle/>
          <a:p>
            <a:pPr>
              <a:lnSpc>
                <a:spcPct val="80000"/>
              </a:lnSpc>
            </a:pPr>
            <a:endParaRPr lang="en-US" sz="1600" dirty="0"/>
          </a:p>
          <a:p>
            <a:pPr>
              <a:lnSpc>
                <a:spcPct val="80000"/>
              </a:lnSpc>
            </a:pPr>
            <a:r>
              <a:rPr lang="en-US" sz="1600" dirty="0" smtClean="0"/>
              <a:t>MERIS data declared </a:t>
            </a:r>
            <a:r>
              <a:rPr lang="en-US" sz="1600" dirty="0"/>
              <a:t>operational by </a:t>
            </a:r>
            <a:r>
              <a:rPr lang="en-US" sz="1600" dirty="0" smtClean="0"/>
              <a:t>NESDIS in </a:t>
            </a:r>
            <a:r>
              <a:rPr lang="en-US" sz="1600" dirty="0"/>
              <a:t>Jan </a:t>
            </a:r>
            <a:r>
              <a:rPr lang="en-US" sz="1600" dirty="0" smtClean="0"/>
              <a:t>2009; however, </a:t>
            </a:r>
            <a:r>
              <a:rPr lang="en-US" sz="1600" dirty="0" err="1" smtClean="0"/>
              <a:t>Envisat</a:t>
            </a:r>
            <a:r>
              <a:rPr lang="en-US" sz="1600" dirty="0" smtClean="0"/>
              <a:t> failed in 2012.  </a:t>
            </a:r>
            <a:endParaRPr lang="en-US" sz="1600" dirty="0"/>
          </a:p>
          <a:p>
            <a:pPr>
              <a:lnSpc>
                <a:spcPct val="80000"/>
              </a:lnSpc>
              <a:buNone/>
            </a:pPr>
            <a:endParaRPr lang="en-US" sz="1600" dirty="0"/>
          </a:p>
          <a:p>
            <a:pPr>
              <a:lnSpc>
                <a:spcPct val="80000"/>
              </a:lnSpc>
            </a:pPr>
            <a:r>
              <a:rPr lang="en-US" sz="1600" dirty="0" smtClean="0"/>
              <a:t>Chlorophyll-a/anomalies were generated from MERIS amongst other ocean color products, supporting NOS et al. users</a:t>
            </a:r>
            <a:endParaRPr lang="en-US" sz="1600" dirty="0"/>
          </a:p>
          <a:p>
            <a:pPr>
              <a:lnSpc>
                <a:spcPct val="80000"/>
              </a:lnSpc>
              <a:buNone/>
            </a:pPr>
            <a:endParaRPr lang="en-US" sz="1600" dirty="0"/>
          </a:p>
          <a:p>
            <a:pPr>
              <a:lnSpc>
                <a:spcPct val="80000"/>
              </a:lnSpc>
            </a:pPr>
            <a:r>
              <a:rPr lang="en-US" sz="1600" dirty="0" err="1" smtClean="0"/>
              <a:t>Coastwatch</a:t>
            </a:r>
            <a:r>
              <a:rPr lang="en-US" sz="1600" dirty="0" smtClean="0"/>
              <a:t>/NOAA was a “Champion </a:t>
            </a:r>
            <a:r>
              <a:rPr lang="en-US" sz="1600" dirty="0"/>
              <a:t>User” for the ESA Coast </a:t>
            </a:r>
            <a:r>
              <a:rPr lang="en-US" sz="1600" dirty="0" err="1"/>
              <a:t>Colour</a:t>
            </a:r>
            <a:r>
              <a:rPr lang="en-US" sz="1600" dirty="0"/>
              <a:t> </a:t>
            </a:r>
            <a:r>
              <a:rPr lang="en-US" sz="1600" dirty="0" smtClean="0"/>
              <a:t>Project, </a:t>
            </a:r>
            <a:r>
              <a:rPr lang="en-US" sz="1600" dirty="0" smtClean="0"/>
              <a:t>whose aim was to support </a:t>
            </a:r>
            <a:r>
              <a:rPr lang="en-US" sz="1600" dirty="0" smtClean="0"/>
              <a:t>coastal users internationally.  </a:t>
            </a:r>
          </a:p>
          <a:p>
            <a:pPr>
              <a:lnSpc>
                <a:spcPct val="80000"/>
              </a:lnSpc>
            </a:pPr>
            <a:endParaRPr lang="en-US" sz="1600" dirty="0" smtClean="0"/>
          </a:p>
          <a:p>
            <a:pPr>
              <a:lnSpc>
                <a:spcPct val="80000"/>
              </a:lnSpc>
            </a:pPr>
            <a:r>
              <a:rPr lang="en-US" sz="1600" dirty="0" smtClean="0"/>
              <a:t>STAR and others in NESDIS are now actively working to facilitate acquisition of   the follow-on Sentinel-3 (OLCI et al.) data to support NOAA and other U.S. user needs.</a:t>
            </a:r>
          </a:p>
          <a:p>
            <a:pPr>
              <a:lnSpc>
                <a:spcPct val="80000"/>
              </a:lnSpc>
            </a:pPr>
            <a:endParaRPr lang="en-US" sz="1600" dirty="0" smtClean="0"/>
          </a:p>
          <a:p>
            <a:pPr>
              <a:lnSpc>
                <a:spcPct val="80000"/>
              </a:lnSpc>
            </a:pPr>
            <a:r>
              <a:rPr lang="en-US" sz="1600" dirty="0" smtClean="0"/>
              <a:t>Sentinel-3/OLCI, like </a:t>
            </a:r>
            <a:r>
              <a:rPr lang="en-US" sz="1600" dirty="0" err="1" smtClean="0"/>
              <a:t>Envisat</a:t>
            </a:r>
            <a:r>
              <a:rPr lang="en-US" sz="1600" dirty="0" smtClean="0"/>
              <a:t>/MERIS, provides higher spatial resolution (300 m) than VIIRS, useful for coastal/inland waters, and also has additional spectral bands – and as such is a vital complementary capability.</a:t>
            </a:r>
          </a:p>
          <a:p>
            <a:pPr>
              <a:lnSpc>
                <a:spcPct val="80000"/>
              </a:lnSpc>
            </a:pPr>
            <a:endParaRPr lang="en-US" sz="1600" dirty="0" smtClean="0"/>
          </a:p>
          <a:p>
            <a:pPr>
              <a:lnSpc>
                <a:spcPct val="80000"/>
              </a:lnSpc>
            </a:pPr>
            <a:r>
              <a:rPr lang="en-US" sz="1600" dirty="0" smtClean="0"/>
              <a:t>STAR is supporting ESA/EUMETSAT as part of the Sentinel-3 Validation Team (3 projects)</a:t>
            </a:r>
          </a:p>
          <a:p>
            <a:pPr>
              <a:lnSpc>
                <a:spcPct val="80000"/>
              </a:lnSpc>
              <a:buNone/>
            </a:pPr>
            <a:r>
              <a:rPr lang="en-US" sz="1600" dirty="0" smtClean="0"/>
              <a:t>  </a:t>
            </a:r>
            <a:endParaRPr lang="en-US" sz="1600" dirty="0"/>
          </a:p>
          <a:p>
            <a:pPr>
              <a:lnSpc>
                <a:spcPct val="80000"/>
              </a:lnSpc>
            </a:pPr>
            <a:endParaRPr lang="en-US" sz="1600" dirty="0"/>
          </a:p>
        </p:txBody>
      </p:sp>
      <p:pic>
        <p:nvPicPr>
          <p:cNvPr id="384004" name="Picture 4" descr="MERCW_M2009023_154506_SE05_mixed_algal1"/>
          <p:cNvPicPr>
            <a:picLocks noChangeAspect="1" noChangeArrowheads="1"/>
          </p:cNvPicPr>
          <p:nvPr/>
        </p:nvPicPr>
        <p:blipFill>
          <a:blip r:embed="rId3" cstate="print"/>
          <a:srcRect/>
          <a:stretch>
            <a:fillRect/>
          </a:stretch>
        </p:blipFill>
        <p:spPr bwMode="auto">
          <a:xfrm>
            <a:off x="5336817" y="828140"/>
            <a:ext cx="3012990" cy="2225593"/>
          </a:xfrm>
          <a:prstGeom prst="rect">
            <a:avLst/>
          </a:prstGeom>
          <a:noFill/>
          <a:ln w="9525">
            <a:noFill/>
            <a:miter lim="800000"/>
            <a:headEnd/>
            <a:tailEnd/>
          </a:ln>
        </p:spPr>
      </p:pic>
      <p:sp>
        <p:nvSpPr>
          <p:cNvPr id="384005" name="Text Box 5"/>
          <p:cNvSpPr txBox="1">
            <a:spLocks noChangeArrowheads="1"/>
          </p:cNvSpPr>
          <p:nvPr/>
        </p:nvSpPr>
        <p:spPr bwMode="auto">
          <a:xfrm>
            <a:off x="4475887" y="3349907"/>
            <a:ext cx="4675517" cy="738664"/>
          </a:xfrm>
          <a:prstGeom prst="rect">
            <a:avLst/>
          </a:prstGeom>
          <a:solidFill>
            <a:srgbClr val="99CCFF"/>
          </a:solidFill>
          <a:ln w="9525">
            <a:noFill/>
            <a:miter lim="800000"/>
            <a:headEnd/>
            <a:tailEnd/>
          </a:ln>
          <a:effectLst/>
        </p:spPr>
        <p:txBody>
          <a:bodyPr wrap="square">
            <a:spAutoFit/>
          </a:bodyPr>
          <a:lstStyle/>
          <a:p>
            <a:pPr defTabSz="457200" eaLnBrk="1" fontAlgn="auto" hangingPunct="1">
              <a:spcBef>
                <a:spcPct val="50000"/>
              </a:spcBef>
              <a:spcAft>
                <a:spcPts val="0"/>
              </a:spcAft>
            </a:pPr>
            <a:r>
              <a:rPr lang="en-US" sz="1400" b="1" dirty="0" smtClean="0">
                <a:solidFill>
                  <a:srgbClr val="000000"/>
                </a:solidFill>
                <a:latin typeface="Arial"/>
              </a:rPr>
              <a:t>STAR’s efforts have </a:t>
            </a:r>
            <a:r>
              <a:rPr lang="en-US" sz="1400" b="1" dirty="0">
                <a:solidFill>
                  <a:srgbClr val="000000"/>
                </a:solidFill>
                <a:latin typeface="Arial"/>
              </a:rPr>
              <a:t>resulted in the generation and flow of NOAA </a:t>
            </a:r>
            <a:r>
              <a:rPr lang="en-US" sz="1400" b="1" dirty="0" smtClean="0">
                <a:solidFill>
                  <a:srgbClr val="000000"/>
                </a:solidFill>
                <a:latin typeface="Arial"/>
              </a:rPr>
              <a:t>experimental and operational </a:t>
            </a:r>
            <a:r>
              <a:rPr lang="en-US" sz="1400" b="1" dirty="0">
                <a:solidFill>
                  <a:srgbClr val="000000"/>
                </a:solidFill>
                <a:latin typeface="Arial"/>
              </a:rPr>
              <a:t>ocean color products to the </a:t>
            </a:r>
            <a:r>
              <a:rPr lang="en-US" sz="1400" b="1" dirty="0" err="1">
                <a:solidFill>
                  <a:srgbClr val="000000"/>
                </a:solidFill>
                <a:latin typeface="Arial"/>
              </a:rPr>
              <a:t>Coastwatch</a:t>
            </a:r>
            <a:r>
              <a:rPr lang="en-US" sz="1400" b="1" dirty="0">
                <a:solidFill>
                  <a:srgbClr val="000000"/>
                </a:solidFill>
                <a:latin typeface="Arial"/>
              </a:rPr>
              <a:t> user community.</a:t>
            </a:r>
          </a:p>
        </p:txBody>
      </p:sp>
      <p:sp>
        <p:nvSpPr>
          <p:cNvPr id="384006" name="Text Box 6"/>
          <p:cNvSpPr txBox="1">
            <a:spLocks noChangeArrowheads="1"/>
          </p:cNvSpPr>
          <p:nvPr/>
        </p:nvSpPr>
        <p:spPr bwMode="auto">
          <a:xfrm>
            <a:off x="4839419" y="3010603"/>
            <a:ext cx="3960813" cy="304800"/>
          </a:xfrm>
          <a:prstGeom prst="rect">
            <a:avLst/>
          </a:prstGeom>
          <a:noFill/>
          <a:ln w="9525">
            <a:noFill/>
            <a:miter lim="800000"/>
            <a:headEnd/>
            <a:tailEnd/>
          </a:ln>
          <a:effectLst/>
        </p:spPr>
        <p:txBody>
          <a:bodyPr>
            <a:spAutoFit/>
          </a:bodyPr>
          <a:lstStyle/>
          <a:p>
            <a:pPr algn="ctr" defTabSz="457200" eaLnBrk="1" fontAlgn="auto" hangingPunct="1">
              <a:spcBef>
                <a:spcPct val="50000"/>
              </a:spcBef>
              <a:spcAft>
                <a:spcPts val="0"/>
              </a:spcAft>
            </a:pPr>
            <a:r>
              <a:rPr lang="en-US" sz="1400" b="1" dirty="0">
                <a:solidFill>
                  <a:srgbClr val="0000FF"/>
                </a:solidFill>
                <a:latin typeface="Arial"/>
                <a:hlinkClick r:id="rId4"/>
              </a:rPr>
              <a:t>http://coastwatch.noaa.gov</a:t>
            </a:r>
            <a:endParaRPr lang="en-US" sz="1400" b="1" dirty="0">
              <a:solidFill>
                <a:srgbClr val="0000FF"/>
              </a:solidFill>
              <a:latin typeface="Arial"/>
            </a:endParaRPr>
          </a:p>
        </p:txBody>
      </p:sp>
      <p:pic>
        <p:nvPicPr>
          <p:cNvPr id="8" name="Picture 2" descr="J:\HABs\Lake_Erie_Bulletins\2013_erie_bulletins\bulletin15\bulletin_2013-015.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752" r="3486" b="54540"/>
          <a:stretch/>
        </p:blipFill>
        <p:spPr bwMode="auto">
          <a:xfrm>
            <a:off x="5175849" y="4240772"/>
            <a:ext cx="3811642" cy="248070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 name="Straight Arrow Connector 9"/>
          <p:cNvCxnSpPr/>
          <p:nvPr/>
        </p:nvCxnSpPr>
        <p:spPr bwMode="auto">
          <a:xfrm>
            <a:off x="4727276" y="5037827"/>
            <a:ext cx="439947" cy="439947"/>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3" name="Right Brace 12"/>
          <p:cNvSpPr/>
          <p:nvPr/>
        </p:nvSpPr>
        <p:spPr bwMode="auto">
          <a:xfrm>
            <a:off x="4390841" y="4240772"/>
            <a:ext cx="322083" cy="1590685"/>
          </a:xfrm>
          <a:prstGeom prst="rightBrace">
            <a:avLst>
              <a:gd name="adj1" fmla="val 0"/>
              <a:gd name="adj2" fmla="val 50000"/>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sz="1600" b="1" smtClean="0">
              <a:solidFill>
                <a:srgbClr val="0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http://coralreefwatch.noaa.gov/satellite/baa/current/crw_optw_bleachingalertarea_coraltriangle.gif"/>
          <p:cNvPicPr>
            <a:picLocks noChangeAspect="1" noChangeArrowheads="1"/>
          </p:cNvPicPr>
          <p:nvPr/>
        </p:nvPicPr>
        <p:blipFill>
          <a:blip r:embed="rId2" cstate="print"/>
          <a:srcRect/>
          <a:stretch>
            <a:fillRect/>
          </a:stretch>
        </p:blipFill>
        <p:spPr bwMode="auto">
          <a:xfrm>
            <a:off x="209550" y="609600"/>
            <a:ext cx="8858250" cy="5524500"/>
          </a:xfrm>
          <a:prstGeom prst="rect">
            <a:avLst/>
          </a:prstGeom>
          <a:noFill/>
        </p:spPr>
      </p:pic>
      <p:sp>
        <p:nvSpPr>
          <p:cNvPr id="4" name="Rectangle 3"/>
          <p:cNvSpPr/>
          <p:nvPr/>
        </p:nvSpPr>
        <p:spPr>
          <a:xfrm>
            <a:off x="914400" y="133290"/>
            <a:ext cx="7924800" cy="400110"/>
          </a:xfrm>
          <a:prstGeom prst="rect">
            <a:avLst/>
          </a:prstGeom>
        </p:spPr>
        <p:txBody>
          <a:bodyPr wrap="square">
            <a:spAutoFit/>
          </a:bodyPr>
          <a:lstStyle/>
          <a:p>
            <a:pPr lvl="1"/>
            <a:r>
              <a:rPr lang="en-US" dirty="0" smtClean="0">
                <a:solidFill>
                  <a:srgbClr val="FFC000"/>
                </a:solidFill>
                <a:effectLst>
                  <a:outerShdw blurRad="38100" dist="38100" dir="2700000" algn="tl">
                    <a:srgbClr val="000000">
                      <a:alpha val="43137"/>
                    </a:srgbClr>
                  </a:outerShdw>
                </a:effectLst>
              </a:rPr>
              <a:t>NOAA Coral Reef Watch: http://coralreefwatch.noaa.gov/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Home\wpichel\Data\DWH\2010_0609\Deepwater_Horizon_Spill_Composite_June09.jpg"/>
          <p:cNvPicPr>
            <a:picLocks noChangeAspect="1" noChangeArrowheads="1"/>
          </p:cNvPicPr>
          <p:nvPr/>
        </p:nvPicPr>
        <p:blipFill>
          <a:blip r:embed="rId2" cstate="print"/>
          <a:srcRect/>
          <a:stretch>
            <a:fillRect/>
          </a:stretch>
        </p:blipFill>
        <p:spPr bwMode="auto">
          <a:xfrm>
            <a:off x="0" y="1600200"/>
            <a:ext cx="6211888" cy="4800600"/>
          </a:xfrm>
          <a:prstGeom prst="rect">
            <a:avLst/>
          </a:prstGeom>
          <a:noFill/>
          <a:ln w="9525">
            <a:noFill/>
            <a:miter lim="800000"/>
            <a:headEnd/>
            <a:tailEnd/>
          </a:ln>
        </p:spPr>
      </p:pic>
      <p:pic>
        <p:nvPicPr>
          <p:cNvPr id="3" name="Picture 5" descr="D:\Home\wpichel\Data\DWH\2010_0609\Deepwater_Horizon_Spill_MODIS_20100609_1643.jpg"/>
          <p:cNvPicPr>
            <a:picLocks noChangeAspect="1" noChangeArrowheads="1"/>
          </p:cNvPicPr>
          <p:nvPr/>
        </p:nvPicPr>
        <p:blipFill>
          <a:blip r:embed="rId3" cstate="print">
            <a:lum bright="-16000"/>
          </a:blip>
          <a:srcRect/>
          <a:stretch>
            <a:fillRect/>
          </a:stretch>
        </p:blipFill>
        <p:spPr bwMode="auto">
          <a:xfrm>
            <a:off x="5001618" y="0"/>
            <a:ext cx="4142382" cy="3200400"/>
          </a:xfrm>
          <a:prstGeom prst="rect">
            <a:avLst/>
          </a:prstGeom>
          <a:noFill/>
          <a:ln w="9525">
            <a:noFill/>
            <a:miter lim="800000"/>
            <a:headEnd/>
            <a:tailEnd/>
          </a:ln>
        </p:spPr>
      </p:pic>
      <p:sp>
        <p:nvSpPr>
          <p:cNvPr id="4" name="TextBox 3"/>
          <p:cNvSpPr txBox="1"/>
          <p:nvPr/>
        </p:nvSpPr>
        <p:spPr>
          <a:xfrm>
            <a:off x="152400" y="152400"/>
            <a:ext cx="4572000" cy="1200150"/>
          </a:xfrm>
          <a:prstGeom prst="rect">
            <a:avLst/>
          </a:prstGeom>
          <a:noFill/>
        </p:spPr>
        <p:txBody>
          <a:bodyPr>
            <a:spAutoFit/>
          </a:bodyPr>
          <a:lstStyle/>
          <a:p>
            <a:pPr algn="ctr">
              <a:defRPr/>
            </a:pPr>
            <a:r>
              <a:rPr lang="en-US" sz="2400" dirty="0">
                <a:solidFill>
                  <a:srgbClr val="FFC000"/>
                </a:solidFill>
                <a:effectLst>
                  <a:outerShdw blurRad="38100" dist="38100" dir="2700000" algn="tl">
                    <a:srgbClr val="000000">
                      <a:alpha val="43137"/>
                    </a:srgbClr>
                  </a:outerShdw>
                </a:effectLst>
                <a:latin typeface="Arial" charset="0"/>
              </a:rPr>
              <a:t>NOAA-NESDIS Satellite Analysis Branch DWH Oil Spill Products, 9 June 2010</a:t>
            </a:r>
          </a:p>
        </p:txBody>
      </p:sp>
      <p:sp>
        <p:nvSpPr>
          <p:cNvPr id="5" name="TextBox 4"/>
          <p:cNvSpPr txBox="1"/>
          <p:nvPr/>
        </p:nvSpPr>
        <p:spPr>
          <a:xfrm>
            <a:off x="6705600" y="3276600"/>
            <a:ext cx="1849438" cy="430213"/>
          </a:xfrm>
          <a:prstGeom prst="rect">
            <a:avLst/>
          </a:prstGeom>
          <a:noFill/>
        </p:spPr>
        <p:txBody>
          <a:bodyPr wrap="none">
            <a:spAutoFit/>
          </a:bodyPr>
          <a:lstStyle/>
          <a:p>
            <a:pPr>
              <a:defRPr/>
            </a:pPr>
            <a:r>
              <a:rPr lang="en-US" sz="2200" dirty="0">
                <a:solidFill>
                  <a:srgbClr val="FFC000"/>
                </a:solidFill>
                <a:effectLst>
                  <a:outerShdw blurRad="38100" dist="38100" dir="2700000" algn="tl">
                    <a:srgbClr val="000000">
                      <a:alpha val="43137"/>
                    </a:srgbClr>
                  </a:outerShdw>
                </a:effectLst>
              </a:rPr>
              <a:t>MODIS-Terra</a:t>
            </a:r>
          </a:p>
        </p:txBody>
      </p:sp>
      <p:sp>
        <p:nvSpPr>
          <p:cNvPr id="6" name="TextBox 5"/>
          <p:cNvSpPr txBox="1"/>
          <p:nvPr/>
        </p:nvSpPr>
        <p:spPr>
          <a:xfrm>
            <a:off x="371475" y="6400800"/>
            <a:ext cx="5724525" cy="430213"/>
          </a:xfrm>
          <a:prstGeom prst="rect">
            <a:avLst/>
          </a:prstGeom>
          <a:noFill/>
        </p:spPr>
        <p:txBody>
          <a:bodyPr wrap="none">
            <a:spAutoFit/>
          </a:bodyPr>
          <a:lstStyle/>
          <a:p>
            <a:pPr>
              <a:defRPr/>
            </a:pPr>
            <a:r>
              <a:rPr lang="en-US" sz="2200" dirty="0">
                <a:solidFill>
                  <a:srgbClr val="FFC000"/>
                </a:solidFill>
                <a:effectLst>
                  <a:outerShdw blurRad="38100" dist="38100" dir="2700000" algn="tl">
                    <a:srgbClr val="000000">
                      <a:alpha val="43137"/>
                    </a:srgbClr>
                  </a:outerShdw>
                </a:effectLst>
              </a:rPr>
              <a:t>Composite using SAR and sun-glint imagery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endParaRPr>
          </a:p>
        </p:txBody>
      </p:sp>
      <p:pic>
        <p:nvPicPr>
          <p:cNvPr id="43010" name="Picture 1033" descr="NPPsatellite"/>
          <p:cNvPicPr>
            <a:picLocks noChangeAspect="1" noChangeArrowheads="1"/>
          </p:cNvPicPr>
          <p:nvPr/>
        </p:nvPicPr>
        <p:blipFill>
          <a:blip r:embed="rId3" cstate="print"/>
          <a:srcRect/>
          <a:stretch>
            <a:fillRect/>
          </a:stretch>
        </p:blipFill>
        <p:spPr bwMode="auto">
          <a:xfrm>
            <a:off x="7162800" y="0"/>
            <a:ext cx="1981200" cy="1371600"/>
          </a:xfrm>
          <a:prstGeom prst="rect">
            <a:avLst/>
          </a:prstGeom>
          <a:noFill/>
          <a:ln w="9525">
            <a:noFill/>
            <a:miter lim="800000"/>
            <a:headEnd/>
            <a:tailEnd/>
          </a:ln>
        </p:spPr>
      </p:pic>
      <p:sp>
        <p:nvSpPr>
          <p:cNvPr id="43011" name="Rectangle 3"/>
          <p:cNvSpPr>
            <a:spLocks noGrp="1" noChangeArrowheads="1"/>
          </p:cNvSpPr>
          <p:nvPr>
            <p:ph type="title" idx="4294967295"/>
          </p:nvPr>
        </p:nvSpPr>
        <p:spPr>
          <a:xfrm>
            <a:off x="381000" y="153988"/>
            <a:ext cx="7696200" cy="1143000"/>
          </a:xfrm>
        </p:spPr>
        <p:txBody>
          <a:bodyPr/>
          <a:lstStyle/>
          <a:p>
            <a:pPr eaLnBrk="1" hangingPunct="1"/>
            <a:r>
              <a:rPr lang="en-US" sz="5400" b="1">
                <a:solidFill>
                  <a:srgbClr val="FFF547"/>
                </a:solidFill>
              </a:rPr>
              <a:t>“Operational”</a:t>
            </a:r>
            <a:endParaRPr lang="en-US" sz="5400">
              <a:solidFill>
                <a:srgbClr val="FFF547"/>
              </a:solidFill>
            </a:endParaRPr>
          </a:p>
        </p:txBody>
      </p:sp>
      <p:sp>
        <p:nvSpPr>
          <p:cNvPr id="43012" name="Text Box 4"/>
          <p:cNvSpPr txBox="1">
            <a:spLocks noChangeArrowheads="1"/>
          </p:cNvSpPr>
          <p:nvPr/>
        </p:nvSpPr>
        <p:spPr bwMode="auto">
          <a:xfrm>
            <a:off x="838200" y="1371600"/>
            <a:ext cx="7391400" cy="641350"/>
          </a:xfrm>
          <a:prstGeom prst="rect">
            <a:avLst/>
          </a:prstGeom>
          <a:noFill/>
          <a:ln w="9525">
            <a:noFill/>
            <a:miter lim="800000"/>
            <a:headEnd/>
            <a:tailEnd/>
          </a:ln>
        </p:spPr>
        <p:txBody>
          <a:bodyPr>
            <a:prstTxWarp prst="textNoShape">
              <a:avLst/>
            </a:prstTxWarp>
            <a:spAutoFit/>
          </a:bodyPr>
          <a:lstStyle/>
          <a:p>
            <a:pPr marL="177800" indent="-177800" algn="ctr">
              <a:spcBef>
                <a:spcPct val="50000"/>
              </a:spcBef>
              <a:buFont typeface="Times" pitchFamily="-60" charset="0"/>
              <a:buNone/>
              <a:tabLst>
                <a:tab pos="457200" algn="l"/>
              </a:tabLst>
            </a:pPr>
            <a:r>
              <a:rPr lang="en-US" sz="3600" b="1">
                <a:solidFill>
                  <a:srgbClr val="000000"/>
                </a:solidFill>
                <a:latin typeface="Arial" pitchFamily="-60" charset="0"/>
                <a:ea typeface="ＭＳ Ｐゴシック" pitchFamily="-60" charset="-128"/>
              </a:rPr>
              <a:t>What does it mean?  </a:t>
            </a:r>
          </a:p>
        </p:txBody>
      </p:sp>
      <p:sp>
        <p:nvSpPr>
          <p:cNvPr id="726025" name="Text Box 9"/>
          <p:cNvSpPr txBox="1">
            <a:spLocks noChangeArrowheads="1"/>
          </p:cNvSpPr>
          <p:nvPr/>
        </p:nvSpPr>
        <p:spPr bwMode="auto">
          <a:xfrm>
            <a:off x="152400" y="2057400"/>
            <a:ext cx="7620000" cy="1128713"/>
          </a:xfrm>
          <a:prstGeom prst="rect">
            <a:avLst/>
          </a:prstGeom>
          <a:noFill/>
          <a:ln w="9525">
            <a:noFill/>
            <a:miter lim="800000"/>
            <a:headEnd/>
            <a:tailEnd/>
          </a:ln>
        </p:spPr>
        <p:txBody>
          <a:bodyPr>
            <a:prstTxWarp prst="textNoShape">
              <a:avLst/>
            </a:prstTxWarp>
            <a:spAutoFit/>
          </a:bodyPr>
          <a:lstStyle/>
          <a:p>
            <a:pPr marL="292100" indent="-292100">
              <a:buFont typeface="Arial" pitchFamily="-60" charset="0"/>
              <a:buAutoNum type="arabicPeriod"/>
            </a:pPr>
            <a:r>
              <a:rPr lang="en-US" i="1">
                <a:solidFill>
                  <a:srgbClr val="000000"/>
                </a:solidFill>
                <a:latin typeface="Arial" pitchFamily="-60" charset="0"/>
                <a:ea typeface="ＭＳ Ｐゴシック" pitchFamily="-60" charset="-128"/>
              </a:rPr>
              <a:t>relating to, or based on operations</a:t>
            </a:r>
          </a:p>
          <a:p>
            <a:pPr marL="292100" indent="-292100">
              <a:buFont typeface="Arial" pitchFamily="-60" charset="0"/>
              <a:buAutoNum type="arabicPeriod"/>
            </a:pPr>
            <a:r>
              <a:rPr lang="en-US" i="1">
                <a:solidFill>
                  <a:srgbClr val="000000"/>
                </a:solidFill>
                <a:latin typeface="Arial" pitchFamily="-60" charset="0"/>
                <a:ea typeface="ＭＳ Ｐゴシック" pitchFamily="-60" charset="-128"/>
              </a:rPr>
              <a:t>ready for, or in a condition to undertake, a destined function</a:t>
            </a:r>
            <a:r>
              <a:rPr lang="en-US" sz="2800">
                <a:solidFill>
                  <a:srgbClr val="000000"/>
                </a:solidFill>
                <a:latin typeface="Arial" pitchFamily="-60" charset="0"/>
                <a:ea typeface="ＭＳ Ｐゴシック" pitchFamily="-60" charset="-128"/>
              </a:rPr>
              <a:t> </a:t>
            </a:r>
          </a:p>
          <a:p>
            <a:pPr marL="292100" indent="-292100"/>
            <a:r>
              <a:rPr lang="en-US" sz="2800">
                <a:solidFill>
                  <a:srgbClr val="000000"/>
                </a:solidFill>
                <a:latin typeface="Arial" pitchFamily="-60" charset="0"/>
                <a:ea typeface="ＭＳ Ｐゴシック" pitchFamily="-60" charset="-128"/>
              </a:rPr>
              <a:t>				       </a:t>
            </a:r>
            <a:r>
              <a:rPr lang="en-US">
                <a:solidFill>
                  <a:srgbClr val="000000"/>
                </a:solidFill>
                <a:latin typeface="Arial" pitchFamily="-60" charset="0"/>
                <a:ea typeface="ＭＳ Ｐゴシック" pitchFamily="-60" charset="-128"/>
              </a:rPr>
              <a:t>- Merriam-Webster’s Dictionary</a:t>
            </a:r>
            <a:r>
              <a:rPr lang="en-US" sz="2200">
                <a:solidFill>
                  <a:srgbClr val="000000"/>
                </a:solidFill>
                <a:latin typeface="Arial" pitchFamily="-60" charset="0"/>
                <a:ea typeface="ＭＳ Ｐゴシック" pitchFamily="-60" charset="-128"/>
              </a:rPr>
              <a:t> </a:t>
            </a:r>
          </a:p>
        </p:txBody>
      </p:sp>
      <p:sp>
        <p:nvSpPr>
          <p:cNvPr id="726026" name="Text Box 10"/>
          <p:cNvSpPr txBox="1">
            <a:spLocks noChangeArrowheads="1"/>
          </p:cNvSpPr>
          <p:nvPr/>
        </p:nvSpPr>
        <p:spPr bwMode="auto">
          <a:xfrm>
            <a:off x="1600200" y="3195935"/>
            <a:ext cx="5638800" cy="461665"/>
          </a:xfrm>
          <a:prstGeom prst="rect">
            <a:avLst/>
          </a:prstGeom>
          <a:noFill/>
          <a:ln w="9525">
            <a:noFill/>
            <a:miter lim="800000"/>
            <a:headEnd/>
            <a:tailEnd/>
          </a:ln>
          <a:effectLst/>
        </p:spPr>
        <p:txBody>
          <a:bodyPr>
            <a:prstTxWarp prst="textNoShape">
              <a:avLst/>
            </a:prstTxWarp>
            <a:spAutoFit/>
          </a:bodyPr>
          <a:lstStyle/>
          <a:p>
            <a:pPr>
              <a:spcBef>
                <a:spcPct val="50000"/>
              </a:spcBef>
              <a:buFont typeface="Times" charset="0"/>
              <a:buNone/>
              <a:tabLst>
                <a:tab pos="457200" algn="l"/>
              </a:tabLst>
              <a:defRPr/>
            </a:pPr>
            <a:r>
              <a:rPr lang="en-US" sz="2400" dirty="0">
                <a:solidFill>
                  <a:srgbClr val="0304FF"/>
                </a:solidFill>
                <a:effectLst>
                  <a:outerShdw blurRad="38100" dist="38100" dir="2700000" algn="tl">
                    <a:srgbClr val="000000"/>
                  </a:outerShdw>
                </a:effectLst>
              </a:rPr>
              <a:t>Strict definition is vague at best…</a:t>
            </a:r>
          </a:p>
        </p:txBody>
      </p:sp>
      <p:sp>
        <p:nvSpPr>
          <p:cNvPr id="726027" name="Text Box 11"/>
          <p:cNvSpPr txBox="1">
            <a:spLocks noChangeArrowheads="1"/>
          </p:cNvSpPr>
          <p:nvPr/>
        </p:nvSpPr>
        <p:spPr bwMode="auto">
          <a:xfrm>
            <a:off x="228600" y="4800600"/>
            <a:ext cx="8534400" cy="793750"/>
          </a:xfrm>
          <a:prstGeom prst="rect">
            <a:avLst/>
          </a:prstGeom>
          <a:noFill/>
          <a:ln w="9525">
            <a:noFill/>
            <a:miter lim="800000"/>
            <a:headEnd/>
            <a:tailEnd/>
          </a:ln>
        </p:spPr>
        <p:txBody>
          <a:bodyPr>
            <a:prstTxWarp prst="textNoShape">
              <a:avLst/>
            </a:prstTxWarp>
            <a:spAutoFit/>
          </a:bodyPr>
          <a:lstStyle/>
          <a:p>
            <a:pPr marL="169863" indent="-169863">
              <a:spcBef>
                <a:spcPct val="50000"/>
              </a:spcBef>
              <a:buFont typeface="Times" pitchFamily="-60" charset="0"/>
              <a:buNone/>
              <a:tabLst>
                <a:tab pos="457200" algn="l"/>
              </a:tabLst>
            </a:pPr>
            <a:r>
              <a:rPr lang="en-US" sz="2300">
                <a:solidFill>
                  <a:srgbClr val="000000"/>
                </a:solidFill>
                <a:latin typeface="Arial" pitchFamily="-60" charset="0"/>
                <a:ea typeface="ＭＳ Ｐゴシック" pitchFamily="-60" charset="-128"/>
              </a:rPr>
              <a:t>• In the world of satellite data, “operational” is often assumed to mean a near-real time (NRT) 24/7 application.  </a:t>
            </a:r>
          </a:p>
        </p:txBody>
      </p:sp>
      <p:sp>
        <p:nvSpPr>
          <p:cNvPr id="726028" name="Text Box 12"/>
          <p:cNvSpPr txBox="1">
            <a:spLocks noChangeArrowheads="1"/>
          </p:cNvSpPr>
          <p:nvPr/>
        </p:nvSpPr>
        <p:spPr bwMode="auto">
          <a:xfrm>
            <a:off x="228600" y="5683250"/>
            <a:ext cx="8686800" cy="1154162"/>
          </a:xfrm>
          <a:prstGeom prst="rect">
            <a:avLst/>
          </a:prstGeom>
          <a:noFill/>
          <a:ln w="9525">
            <a:noFill/>
            <a:miter lim="800000"/>
            <a:headEnd/>
            <a:tailEnd/>
          </a:ln>
        </p:spPr>
        <p:txBody>
          <a:bodyPr>
            <a:prstTxWarp prst="textNoShape">
              <a:avLst/>
            </a:prstTxWarp>
            <a:spAutoFit/>
          </a:bodyPr>
          <a:lstStyle/>
          <a:p>
            <a:pPr marL="236538" indent="-236538">
              <a:spcBef>
                <a:spcPct val="50000"/>
              </a:spcBef>
              <a:buFont typeface="Times" pitchFamily="-60" charset="0"/>
              <a:buNone/>
              <a:tabLst>
                <a:tab pos="457200" algn="l"/>
              </a:tabLst>
            </a:pPr>
            <a:r>
              <a:rPr lang="en-US" sz="2300" dirty="0">
                <a:solidFill>
                  <a:srgbClr val="000000"/>
                </a:solidFill>
                <a:latin typeface="Arial" pitchFamily="-60" charset="0"/>
                <a:ea typeface="ＭＳ Ｐゴシック" pitchFamily="-60" charset="-128"/>
              </a:rPr>
              <a:t>• For fisheries and marine resource managers, </a:t>
            </a:r>
            <a:r>
              <a:rPr lang="en-US" sz="2300" dirty="0" smtClean="0">
                <a:solidFill>
                  <a:srgbClr val="000000"/>
                </a:solidFill>
                <a:latin typeface="Arial" pitchFamily="-60" charset="0"/>
                <a:ea typeface="ＭＳ Ｐゴシック" pitchFamily="-60" charset="-128"/>
              </a:rPr>
              <a:t>seasonal, </a:t>
            </a:r>
            <a:r>
              <a:rPr lang="en-US" sz="2300" dirty="0" err="1" smtClean="0">
                <a:solidFill>
                  <a:srgbClr val="000000"/>
                </a:solidFill>
                <a:latin typeface="Arial" pitchFamily="-60" charset="0"/>
                <a:ea typeface="ＭＳ Ｐゴシック" pitchFamily="-60" charset="-128"/>
              </a:rPr>
              <a:t>interannual</a:t>
            </a:r>
            <a:r>
              <a:rPr lang="en-US" sz="2300" dirty="0" smtClean="0">
                <a:solidFill>
                  <a:srgbClr val="000000"/>
                </a:solidFill>
                <a:latin typeface="Arial" pitchFamily="-60" charset="0"/>
                <a:ea typeface="ＭＳ Ｐゴシック" pitchFamily="-60" charset="-128"/>
              </a:rPr>
              <a:t> </a:t>
            </a:r>
            <a:r>
              <a:rPr lang="en-US" sz="2300" dirty="0">
                <a:solidFill>
                  <a:srgbClr val="000000"/>
                </a:solidFill>
                <a:latin typeface="Arial" pitchFamily="-60" charset="0"/>
                <a:ea typeface="ＭＳ Ｐゴシック" pitchFamily="-60" charset="-128"/>
              </a:rPr>
              <a:t>and decadal timescales are more relevant than NRT 24/7. </a:t>
            </a:r>
          </a:p>
        </p:txBody>
      </p:sp>
      <p:sp>
        <p:nvSpPr>
          <p:cNvPr id="726029" name="Text Box 13"/>
          <p:cNvSpPr txBox="1">
            <a:spLocks noChangeArrowheads="1"/>
          </p:cNvSpPr>
          <p:nvPr/>
        </p:nvSpPr>
        <p:spPr bwMode="auto">
          <a:xfrm>
            <a:off x="228600" y="3581400"/>
            <a:ext cx="8534400" cy="793750"/>
          </a:xfrm>
          <a:prstGeom prst="rect">
            <a:avLst/>
          </a:prstGeom>
          <a:noFill/>
          <a:ln w="9525">
            <a:noFill/>
            <a:miter lim="800000"/>
            <a:headEnd/>
            <a:tailEnd/>
          </a:ln>
        </p:spPr>
        <p:txBody>
          <a:bodyPr>
            <a:prstTxWarp prst="textNoShape">
              <a:avLst/>
            </a:prstTxWarp>
            <a:spAutoFit/>
          </a:bodyPr>
          <a:lstStyle/>
          <a:p>
            <a:pPr marL="236538" indent="-236538">
              <a:spcBef>
                <a:spcPct val="50000"/>
              </a:spcBef>
              <a:buFont typeface="Times" pitchFamily="-60" charset="0"/>
              <a:buNone/>
              <a:tabLst>
                <a:tab pos="457200" algn="l"/>
              </a:tabLst>
            </a:pPr>
            <a:r>
              <a:rPr lang="en-US" sz="2300">
                <a:solidFill>
                  <a:srgbClr val="000000"/>
                </a:solidFill>
                <a:latin typeface="Arial" pitchFamily="-60" charset="0"/>
                <a:ea typeface="ＭＳ Ｐゴシック" pitchFamily="-60" charset="-128"/>
              </a:rPr>
              <a:t>• In the R2O context “operational” is often interpreted as  “anything not research”. </a:t>
            </a:r>
          </a:p>
        </p:txBody>
      </p:sp>
      <p:sp>
        <p:nvSpPr>
          <p:cNvPr id="726030" name="Text Box 14"/>
          <p:cNvSpPr txBox="1">
            <a:spLocks noChangeArrowheads="1"/>
          </p:cNvSpPr>
          <p:nvPr/>
        </p:nvSpPr>
        <p:spPr bwMode="auto">
          <a:xfrm>
            <a:off x="1600200" y="4343400"/>
            <a:ext cx="5638800" cy="461665"/>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Times" charset="0"/>
              <a:buNone/>
              <a:tabLst>
                <a:tab pos="457200" algn="l"/>
              </a:tabLst>
              <a:defRPr/>
            </a:pPr>
            <a:r>
              <a:rPr lang="en-US" sz="2400" dirty="0">
                <a:solidFill>
                  <a:srgbClr val="0304FF"/>
                </a:solidFill>
                <a:effectLst>
                  <a:outerShdw blurRad="38100" dist="38100" dir="2700000" algn="tl">
                    <a:srgbClr val="000000"/>
                  </a:outerShdw>
                </a:effectLst>
              </a:rPr>
              <a:t>Also rather ambiguous…</a:t>
            </a:r>
          </a:p>
        </p:txBody>
      </p:sp>
      <p:sp>
        <p:nvSpPr>
          <p:cNvPr id="12" name="TextBox 11"/>
          <p:cNvSpPr txBox="1"/>
          <p:nvPr/>
        </p:nvSpPr>
        <p:spPr>
          <a:xfrm>
            <a:off x="7180514" y="6550223"/>
            <a:ext cx="1963486" cy="307777"/>
          </a:xfrm>
          <a:prstGeom prst="rect">
            <a:avLst/>
          </a:prstGeom>
          <a:noFill/>
        </p:spPr>
        <p:txBody>
          <a:bodyPr wrap="none" rtlCol="0">
            <a:spAutoFit/>
          </a:bodyPr>
          <a:lstStyle/>
          <a:p>
            <a:r>
              <a:rPr lang="en-US" sz="1400" dirty="0" smtClean="0"/>
              <a:t>Courtesy, Cara Wilson</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60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26026"/>
                                        </p:tgtEl>
                                        <p:attrNameLst>
                                          <p:attrName>style.visibility</p:attrName>
                                        </p:attrNameLst>
                                      </p:cBhvr>
                                      <p:to>
                                        <p:strVal val="visible"/>
                                      </p:to>
                                    </p:set>
                                    <p:animEffect transition="in" filter="dissolve">
                                      <p:cBhvr>
                                        <p:cTn id="11" dur="500"/>
                                        <p:tgtEl>
                                          <p:spTgt spid="72602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26029"/>
                                        </p:tgtEl>
                                        <p:attrNameLst>
                                          <p:attrName>style.visibility</p:attrName>
                                        </p:attrNameLst>
                                      </p:cBhvr>
                                      <p:to>
                                        <p:strVal val="visible"/>
                                      </p:to>
                                    </p:set>
                                    <p:animEffect transition="in" filter="dissolve">
                                      <p:cBhvr>
                                        <p:cTn id="16" dur="500"/>
                                        <p:tgtEl>
                                          <p:spTgt spid="72602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26030"/>
                                        </p:tgtEl>
                                        <p:attrNameLst>
                                          <p:attrName>style.visibility</p:attrName>
                                        </p:attrNameLst>
                                      </p:cBhvr>
                                      <p:to>
                                        <p:strVal val="visible"/>
                                      </p:to>
                                    </p:set>
                                    <p:animEffect transition="in" filter="dissolve">
                                      <p:cBhvr>
                                        <p:cTn id="21" dur="500"/>
                                        <p:tgtEl>
                                          <p:spTgt spid="72603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26027"/>
                                        </p:tgtEl>
                                        <p:attrNameLst>
                                          <p:attrName>style.visibility</p:attrName>
                                        </p:attrNameLst>
                                      </p:cBhvr>
                                      <p:to>
                                        <p:strVal val="visible"/>
                                      </p:to>
                                    </p:set>
                                    <p:animEffect transition="in" filter="dissolve">
                                      <p:cBhvr>
                                        <p:cTn id="26" dur="500"/>
                                        <p:tgtEl>
                                          <p:spTgt spid="72602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26028"/>
                                        </p:tgtEl>
                                        <p:attrNameLst>
                                          <p:attrName>style.visibility</p:attrName>
                                        </p:attrNameLst>
                                      </p:cBhvr>
                                      <p:to>
                                        <p:strVal val="visible"/>
                                      </p:to>
                                    </p:set>
                                    <p:animEffect transition="in" filter="dissolve">
                                      <p:cBhvr>
                                        <p:cTn id="31" dur="500"/>
                                        <p:tgtEl>
                                          <p:spTgt spid="726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25" grpId="0"/>
      <p:bldP spid="726026" grpId="0"/>
      <p:bldP spid="726027" grpId="0"/>
      <p:bldP spid="726028" grpId="0"/>
      <p:bldP spid="726029" grpId="0"/>
      <p:bldP spid="7260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951938" cy="1938992"/>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 </a:t>
            </a:r>
          </a:p>
          <a:p>
            <a:pPr>
              <a:buFont typeface="Arial" pitchFamily="34" charset="0"/>
              <a:buChar char="•"/>
            </a:pPr>
            <a:endParaRPr lang="en-US" dirty="0" smtClean="0">
              <a:effectLst>
                <a:outerShdw blurRad="38100" dist="38100" dir="2700000" algn="tl">
                  <a:srgbClr val="000000">
                    <a:alpha val="43137"/>
                  </a:srgbClr>
                </a:outerShdw>
              </a:effectLst>
            </a:endParaRPr>
          </a:p>
          <a:p>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881406" cy="2246769"/>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 1. Users know what they need, but not what RS products they need.  </a:t>
            </a:r>
          </a:p>
          <a:p>
            <a:r>
              <a:rPr lang="en-US" dirty="0" smtClean="0">
                <a:effectLst>
                  <a:outerShdw blurRad="38100" dist="38100" dir="2700000" algn="tl">
                    <a:srgbClr val="000000">
                      <a:alpha val="43137"/>
                    </a:srgbClr>
                  </a:outerShdw>
                </a:effectLst>
              </a:rPr>
              <a:t> </a:t>
            </a:r>
          </a:p>
          <a:p>
            <a:pPr>
              <a:buFont typeface="Arial" pitchFamily="34" charset="0"/>
              <a:buChar char="•"/>
            </a:pPr>
            <a:endParaRPr lang="en-US" dirty="0" smtClean="0">
              <a:effectLst>
                <a:outerShdw blurRad="38100" dist="38100" dir="2700000" algn="tl">
                  <a:srgbClr val="000000">
                    <a:alpha val="43137"/>
                  </a:srgbClr>
                </a:outerShdw>
              </a:effectLst>
            </a:endParaRPr>
          </a:p>
          <a:p>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9004388" cy="2246769"/>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 1. Users know what they need, but not what RS products they need.  </a:t>
            </a:r>
          </a:p>
          <a:p>
            <a:r>
              <a:rPr lang="en-US" dirty="0" smtClean="0">
                <a:effectLst>
                  <a:outerShdw blurRad="38100" dist="38100" dir="2700000" algn="tl">
                    <a:srgbClr val="000000">
                      <a:alpha val="43137"/>
                    </a:srgbClr>
                  </a:outerShdw>
                </a:effectLst>
              </a:rPr>
              <a:t> </a:t>
            </a:r>
          </a:p>
          <a:p>
            <a:r>
              <a:rPr lang="en-US" dirty="0" smtClean="0">
                <a:solidFill>
                  <a:srgbClr val="FFC000"/>
                </a:solidFill>
                <a:effectLst>
                  <a:outerShdw blurRad="38100" dist="38100" dir="2700000" algn="tl">
                    <a:srgbClr val="000000">
                      <a:alpha val="43137"/>
                    </a:srgbClr>
                  </a:outerShdw>
                </a:effectLst>
              </a:rPr>
              <a:t>2.  Remote sensors know what they can produce, but they don't usually know </a:t>
            </a:r>
          </a:p>
          <a:p>
            <a:r>
              <a:rPr lang="en-US" dirty="0" smtClean="0">
                <a:solidFill>
                  <a:srgbClr val="FFC000"/>
                </a:solidFill>
                <a:effectLst>
                  <a:outerShdw blurRad="38100" dist="38100" dir="2700000" algn="tl">
                    <a:srgbClr val="000000">
                      <a:alpha val="43137"/>
                    </a:srgbClr>
                  </a:outerShdw>
                </a:effectLst>
              </a:rPr>
              <a:t>     what users need. </a:t>
            </a:r>
          </a:p>
          <a:p>
            <a:r>
              <a:rPr lang="en-US" dirty="0" smtClean="0">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9004388" cy="2862322"/>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 1. Users know what they need, but not what RS products they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2.  Remote sensors know what they can produce, but they don't usually know </a:t>
            </a:r>
          </a:p>
          <a:p>
            <a:r>
              <a:rPr lang="en-US" dirty="0" smtClean="0">
                <a:effectLst>
                  <a:outerShdw blurRad="38100" dist="38100" dir="2700000" algn="tl">
                    <a:srgbClr val="000000">
                      <a:alpha val="43137"/>
                    </a:srgbClr>
                  </a:outerShdw>
                </a:effectLst>
              </a:rPr>
              <a:t>     what users need. </a:t>
            </a:r>
          </a:p>
          <a:p>
            <a:r>
              <a:rPr lang="en-US" dirty="0" smtClean="0">
                <a:effectLst>
                  <a:outerShdw blurRad="38100" dist="38100" dir="2700000" algn="tl">
                    <a:srgbClr val="000000">
                      <a:alpha val="43137"/>
                    </a:srgbClr>
                  </a:outerShdw>
                </a:effectLst>
              </a:rPr>
              <a:t>      </a:t>
            </a:r>
          </a:p>
          <a:p>
            <a:r>
              <a:rPr lang="en-US" dirty="0" smtClean="0">
                <a:solidFill>
                  <a:srgbClr val="FFC000"/>
                </a:solidFill>
                <a:effectLst>
                  <a:outerShdw blurRad="38100" dist="38100" dir="2700000" algn="tl">
                    <a:srgbClr val="000000">
                      <a:alpha val="43137"/>
                    </a:srgbClr>
                  </a:outerShdw>
                </a:effectLst>
              </a:rPr>
              <a:t>3.  It's easier to make an algorithm that doesn't solve a user problem than </a:t>
            </a:r>
          </a:p>
          <a:p>
            <a:r>
              <a:rPr lang="en-US" dirty="0" smtClean="0">
                <a:solidFill>
                  <a:srgbClr val="FFC000"/>
                </a:solidFill>
                <a:effectLst>
                  <a:outerShdw blurRad="38100" dist="38100" dir="2700000" algn="tl">
                    <a:srgbClr val="000000">
                      <a:alpha val="43137"/>
                    </a:srgbClr>
                  </a:outerShdw>
                </a:effectLst>
              </a:rPr>
              <a:t>     one that does.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9004388" cy="3785652"/>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 1. Users know what they need, but not what RS products they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2.  Remote sensors know what they can produce, but they don't usually know </a:t>
            </a:r>
          </a:p>
          <a:p>
            <a:r>
              <a:rPr lang="en-US" dirty="0" smtClean="0">
                <a:effectLst>
                  <a:outerShdw blurRad="38100" dist="38100" dir="2700000" algn="tl">
                    <a:srgbClr val="000000">
                      <a:alpha val="43137"/>
                    </a:srgbClr>
                  </a:outerShdw>
                </a:effectLst>
              </a:rPr>
              <a:t>     what users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3.  It's easier to make an algorithm that doesn't solve a user problem than </a:t>
            </a:r>
          </a:p>
          <a:p>
            <a:r>
              <a:rPr lang="en-US" dirty="0" smtClean="0">
                <a:effectLst>
                  <a:outerShdw blurRad="38100" dist="38100" dir="2700000" algn="tl">
                    <a:srgbClr val="000000">
                      <a:alpha val="43137"/>
                    </a:srgbClr>
                  </a:outerShdw>
                </a:effectLst>
              </a:rPr>
              <a:t>     one that does. </a:t>
            </a:r>
          </a:p>
          <a:p>
            <a:r>
              <a:rPr lang="en-US" dirty="0" smtClean="0">
                <a:effectLst>
                  <a:outerShdw blurRad="38100" dist="38100" dir="2700000" algn="tl">
                    <a:srgbClr val="000000">
                      <a:alpha val="43137"/>
                    </a:srgbClr>
                  </a:outerShdw>
                </a:effectLst>
              </a:rPr>
              <a:t> </a:t>
            </a:r>
          </a:p>
          <a:p>
            <a:r>
              <a:rPr lang="en-US" dirty="0" smtClean="0">
                <a:solidFill>
                  <a:srgbClr val="FFC000"/>
                </a:solidFill>
                <a:effectLst>
                  <a:outerShdw blurRad="38100" dist="38100" dir="2700000" algn="tl">
                    <a:srgbClr val="000000">
                      <a:alpha val="43137"/>
                    </a:srgbClr>
                  </a:outerShdw>
                </a:effectLst>
              </a:rPr>
              <a:t>4.  The best way to answer what users need is to work with them. Users are </a:t>
            </a:r>
          </a:p>
          <a:p>
            <a:r>
              <a:rPr lang="en-US" dirty="0" smtClean="0">
                <a:solidFill>
                  <a:srgbClr val="FFC000"/>
                </a:solidFill>
                <a:effectLst>
                  <a:outerShdw blurRad="38100" dist="38100" dir="2700000" algn="tl">
                    <a:srgbClr val="000000">
                      <a:alpha val="43137"/>
                    </a:srgbClr>
                  </a:outerShdw>
                </a:effectLst>
              </a:rPr>
              <a:t>     friendly (usually ;)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p:cNvPicPr>
            <a:picLocks noGrp="1" noChangeAspect="1" noChangeArrowheads="1"/>
          </p:cNvPicPr>
          <p:nvPr>
            <p:ph/>
          </p:nvPr>
        </p:nvPicPr>
        <p:blipFill>
          <a:blip r:embed="rId2" cstate="print"/>
          <a:srcRect/>
          <a:stretch>
            <a:fillRect/>
          </a:stretch>
        </p:blipFill>
        <p:spPr>
          <a:xfrm>
            <a:off x="533400" y="914400"/>
            <a:ext cx="4511675" cy="5334000"/>
          </a:xfrm>
          <a:noFill/>
          <a:ln/>
        </p:spPr>
      </p:pic>
      <p:sp>
        <p:nvSpPr>
          <p:cNvPr id="365571" name="Text Box 3"/>
          <p:cNvSpPr txBox="1">
            <a:spLocks noChangeArrowheads="1"/>
          </p:cNvSpPr>
          <p:nvPr/>
        </p:nvSpPr>
        <p:spPr bwMode="auto">
          <a:xfrm>
            <a:off x="762000" y="304800"/>
            <a:ext cx="8118761" cy="461665"/>
          </a:xfrm>
          <a:prstGeom prst="rect">
            <a:avLst/>
          </a:prstGeom>
          <a:noFill/>
          <a:ln w="9525">
            <a:noFill/>
            <a:miter lim="800000"/>
            <a:headEnd/>
            <a:tailEnd/>
          </a:ln>
          <a:effectLst/>
        </p:spPr>
        <p:txBody>
          <a:bodyPr wrap="none">
            <a:spAutoFit/>
          </a:bodyPr>
          <a:lstStyle/>
          <a:p>
            <a:r>
              <a:rPr lang="en-US" sz="2400" dirty="0" smtClean="0">
                <a:solidFill>
                  <a:srgbClr val="FFCC00"/>
                </a:solidFill>
                <a:effectLst>
                  <a:outerShdw blurRad="38100" dist="38100" dir="2700000" algn="tl">
                    <a:srgbClr val="000000">
                      <a:alpha val="43137"/>
                    </a:srgbClr>
                  </a:outerShdw>
                </a:effectLst>
                <a:latin typeface="Arial" pitchFamily="34" charset="0"/>
              </a:rPr>
              <a:t>IGOS Coastal Theme Report: Coastal Observing Priorities</a:t>
            </a:r>
          </a:p>
        </p:txBody>
      </p:sp>
      <p:sp>
        <p:nvSpPr>
          <p:cNvPr id="365572" name="Text Box 4"/>
          <p:cNvSpPr txBox="1">
            <a:spLocks noChangeArrowheads="1"/>
          </p:cNvSpPr>
          <p:nvPr/>
        </p:nvSpPr>
        <p:spPr bwMode="auto">
          <a:xfrm>
            <a:off x="3048000" y="6338888"/>
            <a:ext cx="3736975" cy="366712"/>
          </a:xfrm>
          <a:prstGeom prst="rect">
            <a:avLst/>
          </a:prstGeom>
          <a:noFill/>
          <a:ln w="9525">
            <a:noFill/>
            <a:miter lim="800000"/>
            <a:headEnd/>
            <a:tailEnd/>
          </a:ln>
          <a:effectLst/>
        </p:spPr>
        <p:txBody>
          <a:bodyPr wrap="none">
            <a:spAutoFit/>
          </a:bodyPr>
          <a:lstStyle/>
          <a:p>
            <a:r>
              <a:rPr lang="en-US" sz="1800" dirty="0" smtClean="0">
                <a:solidFill>
                  <a:srgbClr val="FFC000"/>
                </a:solidFill>
                <a:effectLst>
                  <a:outerShdw blurRad="38100" dist="38100" dir="2700000" algn="tl">
                    <a:srgbClr val="000000">
                      <a:alpha val="43137"/>
                    </a:srgbClr>
                  </a:outerShdw>
                </a:effectLst>
                <a:latin typeface="Tahoma" pitchFamily="34" charset="0"/>
              </a:rPr>
              <a:t>IGOS Coastal Theme Report, 2006 </a:t>
            </a:r>
          </a:p>
        </p:txBody>
      </p:sp>
      <p:sp>
        <p:nvSpPr>
          <p:cNvPr id="365573" name="Oval 5"/>
          <p:cNvSpPr>
            <a:spLocks noChangeArrowheads="1"/>
          </p:cNvSpPr>
          <p:nvPr/>
        </p:nvSpPr>
        <p:spPr bwMode="auto">
          <a:xfrm>
            <a:off x="1295400" y="914400"/>
            <a:ext cx="3886200" cy="838200"/>
          </a:xfrm>
          <a:prstGeom prst="ellipse">
            <a:avLst/>
          </a:prstGeom>
          <a:noFill/>
          <a:ln w="19050">
            <a:solidFill>
              <a:srgbClr val="FF0000"/>
            </a:solidFill>
            <a:round/>
            <a:headEnd/>
            <a:tailEnd/>
          </a:ln>
          <a:effectLst/>
        </p:spPr>
        <p:txBody>
          <a:bodyPr wrap="none" anchor="ctr"/>
          <a:lstStyle/>
          <a:p>
            <a:endParaRPr lang="en-US" sz="1800" smtClean="0">
              <a:solidFill>
                <a:srgbClr val="FFFFFF"/>
              </a:solidFill>
              <a:latin typeface="Tahoma" pitchFamily="34" charset="0"/>
            </a:endParaRPr>
          </a:p>
        </p:txBody>
      </p:sp>
      <p:sp>
        <p:nvSpPr>
          <p:cNvPr id="365574" name="Oval 6"/>
          <p:cNvSpPr>
            <a:spLocks noChangeArrowheads="1"/>
          </p:cNvSpPr>
          <p:nvPr/>
        </p:nvSpPr>
        <p:spPr bwMode="auto">
          <a:xfrm>
            <a:off x="1371600" y="4876800"/>
            <a:ext cx="3886200" cy="838200"/>
          </a:xfrm>
          <a:prstGeom prst="ellipse">
            <a:avLst/>
          </a:prstGeom>
          <a:noFill/>
          <a:ln w="19050">
            <a:solidFill>
              <a:srgbClr val="FF0000"/>
            </a:solidFill>
            <a:round/>
            <a:headEnd/>
            <a:tailEnd/>
          </a:ln>
          <a:effectLst/>
        </p:spPr>
        <p:txBody>
          <a:bodyPr wrap="none" anchor="ctr"/>
          <a:lstStyle/>
          <a:p>
            <a:endParaRPr lang="en-US" sz="1800" smtClean="0">
              <a:solidFill>
                <a:srgbClr val="FFFFFF"/>
              </a:solidFill>
              <a:latin typeface="Tahoma" pitchFamily="34" charset="0"/>
            </a:endParaRPr>
          </a:p>
        </p:txBody>
      </p:sp>
      <p:pic>
        <p:nvPicPr>
          <p:cNvPr id="7" name="Picture 6"/>
          <p:cNvPicPr>
            <a:picLocks noChangeAspect="1" noChangeArrowheads="1"/>
          </p:cNvPicPr>
          <p:nvPr/>
        </p:nvPicPr>
        <p:blipFill>
          <a:blip r:embed="rId3" cstate="print"/>
          <a:srcRect/>
          <a:stretch>
            <a:fillRect/>
          </a:stretch>
        </p:blipFill>
        <p:spPr bwMode="auto">
          <a:xfrm>
            <a:off x="5257800" y="990600"/>
            <a:ext cx="3745581"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9004388" cy="4708981"/>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 1. Users know what they need, but not what RS products they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2.  Remote sensors know what they can produce, but they don't usually know </a:t>
            </a:r>
          </a:p>
          <a:p>
            <a:r>
              <a:rPr lang="en-US" dirty="0" smtClean="0">
                <a:effectLst>
                  <a:outerShdw blurRad="38100" dist="38100" dir="2700000" algn="tl">
                    <a:srgbClr val="000000">
                      <a:alpha val="43137"/>
                    </a:srgbClr>
                  </a:outerShdw>
                </a:effectLst>
              </a:rPr>
              <a:t>     what users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3.  It's easier to make an algorithm that doesn't solve a user problem than </a:t>
            </a:r>
          </a:p>
          <a:p>
            <a:r>
              <a:rPr lang="en-US" dirty="0" smtClean="0">
                <a:effectLst>
                  <a:outerShdw blurRad="38100" dist="38100" dir="2700000" algn="tl">
                    <a:srgbClr val="000000">
                      <a:alpha val="43137"/>
                    </a:srgbClr>
                  </a:outerShdw>
                </a:effectLst>
              </a:rPr>
              <a:t>     one that does.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4.  The best way to answer what users need is to work with them. Users are </a:t>
            </a:r>
          </a:p>
          <a:p>
            <a:r>
              <a:rPr lang="en-US" dirty="0" smtClean="0">
                <a:effectLst>
                  <a:outerShdw blurRad="38100" dist="38100" dir="2700000" algn="tl">
                    <a:srgbClr val="000000">
                      <a:alpha val="43137"/>
                    </a:srgbClr>
                  </a:outerShdw>
                </a:effectLst>
              </a:rPr>
              <a:t>     friendly (usually ;) </a:t>
            </a:r>
          </a:p>
          <a:p>
            <a:r>
              <a:rPr lang="en-US" dirty="0" smtClean="0">
                <a:effectLst>
                  <a:outerShdw blurRad="38100" dist="38100" dir="2700000" algn="tl">
                    <a:srgbClr val="000000">
                      <a:alpha val="43137"/>
                    </a:srgbClr>
                  </a:outerShdw>
                </a:effectLst>
              </a:rPr>
              <a:t> </a:t>
            </a:r>
          </a:p>
          <a:p>
            <a:r>
              <a:rPr lang="en-US" dirty="0" smtClean="0">
                <a:solidFill>
                  <a:srgbClr val="FFC000"/>
                </a:solidFill>
                <a:effectLst>
                  <a:outerShdw blurRad="38100" dist="38100" dir="2700000" algn="tl">
                    <a:srgbClr val="000000">
                      <a:alpha val="43137"/>
                    </a:srgbClr>
                  </a:outerShdw>
                </a:effectLst>
              </a:rPr>
              <a:t>5.  Most users are really polite when they are not going to use your product.</a:t>
            </a:r>
          </a:p>
          <a:p>
            <a:r>
              <a:rPr lang="en-US" dirty="0" smtClean="0">
                <a:solidFill>
                  <a:srgbClr val="FFC000"/>
                </a:solidFill>
                <a:effectLst>
                  <a:outerShdw blurRad="38100" dist="38100" dir="2700000" algn="tl">
                    <a:srgbClr val="000000">
                      <a:alpha val="43137"/>
                    </a:srgbClr>
                  </a:outerShdw>
                </a:effectLst>
              </a:rPr>
              <a:t>     Don't confuse this with interest.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9004388" cy="5940088"/>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 1. Users know what they need, but not what RS products they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2.  Remote sensors know what they can produce, but they don't usually know </a:t>
            </a:r>
          </a:p>
          <a:p>
            <a:r>
              <a:rPr lang="en-US" dirty="0" smtClean="0">
                <a:effectLst>
                  <a:outerShdw blurRad="38100" dist="38100" dir="2700000" algn="tl">
                    <a:srgbClr val="000000">
                      <a:alpha val="43137"/>
                    </a:srgbClr>
                  </a:outerShdw>
                </a:effectLst>
              </a:rPr>
              <a:t>     what users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3.  It's easier to make an algorithm that doesn't solve a user problem than </a:t>
            </a:r>
          </a:p>
          <a:p>
            <a:r>
              <a:rPr lang="en-US" dirty="0" smtClean="0">
                <a:effectLst>
                  <a:outerShdw blurRad="38100" dist="38100" dir="2700000" algn="tl">
                    <a:srgbClr val="000000">
                      <a:alpha val="43137"/>
                    </a:srgbClr>
                  </a:outerShdw>
                </a:effectLst>
              </a:rPr>
              <a:t>     one that does.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4.  The best way to answer what users need is to work with them. Users are </a:t>
            </a:r>
          </a:p>
          <a:p>
            <a:r>
              <a:rPr lang="en-US" dirty="0" smtClean="0">
                <a:effectLst>
                  <a:outerShdw blurRad="38100" dist="38100" dir="2700000" algn="tl">
                    <a:srgbClr val="000000">
                      <a:alpha val="43137"/>
                    </a:srgbClr>
                  </a:outerShdw>
                </a:effectLst>
              </a:rPr>
              <a:t>     friendly (usually ;)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5.  Most users are really polite when they are not going to use your product.</a:t>
            </a:r>
          </a:p>
          <a:p>
            <a:r>
              <a:rPr lang="en-US" dirty="0" smtClean="0">
                <a:effectLst>
                  <a:outerShdw blurRad="38100" dist="38100" dir="2700000" algn="tl">
                    <a:srgbClr val="000000">
                      <a:alpha val="43137"/>
                    </a:srgbClr>
                  </a:outerShdw>
                </a:effectLst>
              </a:rPr>
              <a:t>     Don't confuse this with interest.   </a:t>
            </a:r>
          </a:p>
          <a:p>
            <a:r>
              <a:rPr lang="en-US" dirty="0" smtClean="0">
                <a:effectLst>
                  <a:outerShdw blurRad="38100" dist="38100" dir="2700000" algn="tl">
                    <a:srgbClr val="000000">
                      <a:alpha val="43137"/>
                    </a:srgbClr>
                  </a:outerShdw>
                </a:effectLst>
              </a:rPr>
              <a:t> </a:t>
            </a:r>
          </a:p>
          <a:p>
            <a:r>
              <a:rPr lang="en-US" dirty="0" smtClean="0">
                <a:solidFill>
                  <a:srgbClr val="FFC000"/>
                </a:solidFill>
                <a:effectLst>
                  <a:outerShdw blurRad="38100" dist="38100" dir="2700000" algn="tl">
                    <a:srgbClr val="000000">
                      <a:alpha val="43137"/>
                    </a:srgbClr>
                  </a:outerShdw>
                </a:effectLst>
              </a:rPr>
              <a:t>6.  When they keep asking you for the product, or when they offer to commit</a:t>
            </a:r>
          </a:p>
          <a:p>
            <a:r>
              <a:rPr lang="en-US" dirty="0" smtClean="0">
                <a:solidFill>
                  <a:srgbClr val="FFC000"/>
                </a:solidFill>
                <a:effectLst>
                  <a:outerShdw blurRad="38100" dist="38100" dir="2700000" algn="tl">
                    <a:srgbClr val="000000">
                      <a:alpha val="43137"/>
                    </a:srgbClr>
                  </a:outerShdw>
                </a:effectLst>
              </a:rPr>
              <a:t>     their own time or find money to help with it, THEN you've created </a:t>
            </a:r>
          </a:p>
          <a:p>
            <a:r>
              <a:rPr lang="en-US" dirty="0" smtClean="0">
                <a:solidFill>
                  <a:srgbClr val="FFC000"/>
                </a:solidFill>
                <a:effectLst>
                  <a:outerShdw blurRad="38100" dist="38100" dir="2700000" algn="tl">
                    <a:srgbClr val="000000">
                      <a:alpha val="43137"/>
                    </a:srgbClr>
                  </a:outerShdw>
                </a:effectLst>
              </a:rPr>
              <a:t>     something useful.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9004388" cy="7786747"/>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Perspectives on addressing user needs (courtesy of a NOAA line office user):</a:t>
            </a:r>
          </a:p>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 1. Users know what they need, but not what RS products they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2.  Remote sensors know what they can produce, but they don't usually know </a:t>
            </a:r>
          </a:p>
          <a:p>
            <a:r>
              <a:rPr lang="en-US" dirty="0" smtClean="0">
                <a:effectLst>
                  <a:outerShdw blurRad="38100" dist="38100" dir="2700000" algn="tl">
                    <a:srgbClr val="000000">
                      <a:alpha val="43137"/>
                    </a:srgbClr>
                  </a:outerShdw>
                </a:effectLst>
              </a:rPr>
              <a:t>     what users need.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3.  It's easier to make an algorithm that doesn't solve a user problem than </a:t>
            </a:r>
          </a:p>
          <a:p>
            <a:r>
              <a:rPr lang="en-US" dirty="0" smtClean="0">
                <a:effectLst>
                  <a:outerShdw blurRad="38100" dist="38100" dir="2700000" algn="tl">
                    <a:srgbClr val="000000">
                      <a:alpha val="43137"/>
                    </a:srgbClr>
                  </a:outerShdw>
                </a:effectLst>
              </a:rPr>
              <a:t>     one that does.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4.  The best way to answer what users need is to work with them. Users are </a:t>
            </a:r>
          </a:p>
          <a:p>
            <a:r>
              <a:rPr lang="en-US" dirty="0" smtClean="0">
                <a:effectLst>
                  <a:outerShdw blurRad="38100" dist="38100" dir="2700000" algn="tl">
                    <a:srgbClr val="000000">
                      <a:alpha val="43137"/>
                    </a:srgbClr>
                  </a:outerShdw>
                </a:effectLst>
              </a:rPr>
              <a:t>     friendly (usually ;)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5.  Most users are really polite when they are not going to use your product.</a:t>
            </a:r>
          </a:p>
          <a:p>
            <a:r>
              <a:rPr lang="en-US" dirty="0" smtClean="0">
                <a:effectLst>
                  <a:outerShdw blurRad="38100" dist="38100" dir="2700000" algn="tl">
                    <a:srgbClr val="000000">
                      <a:alpha val="43137"/>
                    </a:srgbClr>
                  </a:outerShdw>
                </a:effectLst>
              </a:rPr>
              <a:t>     Don't confuse this with interest.   </a:t>
            </a:r>
          </a:p>
          <a:p>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6.  When they keep asking you for the product, or when they offer to commit</a:t>
            </a:r>
          </a:p>
          <a:p>
            <a:r>
              <a:rPr lang="en-US" dirty="0" smtClean="0">
                <a:effectLst>
                  <a:outerShdw blurRad="38100" dist="38100" dir="2700000" algn="tl">
                    <a:srgbClr val="000000">
                      <a:alpha val="43137"/>
                    </a:srgbClr>
                  </a:outerShdw>
                </a:effectLst>
              </a:rPr>
              <a:t>     their own time or find money to help with it, THEN you've created </a:t>
            </a:r>
          </a:p>
          <a:p>
            <a:r>
              <a:rPr lang="en-US" dirty="0" smtClean="0">
                <a:effectLst>
                  <a:outerShdw blurRad="38100" dist="38100" dir="2700000" algn="tl">
                    <a:srgbClr val="000000">
                      <a:alpha val="43137"/>
                    </a:srgbClr>
                  </a:outerShdw>
                </a:effectLst>
              </a:rPr>
              <a:t>     something useful.  </a:t>
            </a:r>
          </a:p>
          <a:p>
            <a:r>
              <a:rPr lang="en-US" dirty="0" smtClean="0">
                <a:effectLst>
                  <a:outerShdw blurRad="38100" dist="38100" dir="2700000" algn="tl">
                    <a:srgbClr val="000000">
                      <a:alpha val="43137"/>
                    </a:srgbClr>
                  </a:outerShdw>
                </a:effectLst>
              </a:rPr>
              <a:t> </a:t>
            </a:r>
          </a:p>
          <a:p>
            <a:r>
              <a:rPr lang="en-US" dirty="0" smtClean="0">
                <a:solidFill>
                  <a:srgbClr val="FFC000"/>
                </a:solidFill>
                <a:effectLst>
                  <a:outerShdw blurRad="38100" dist="38100" dir="2700000" algn="tl">
                    <a:srgbClr val="000000">
                      <a:alpha val="43137"/>
                    </a:srgbClr>
                  </a:outerShdw>
                </a:effectLst>
              </a:rPr>
              <a:t>7.  When managers find the products useful for solving tough problems, </a:t>
            </a:r>
          </a:p>
          <a:p>
            <a:r>
              <a:rPr lang="en-US" dirty="0" smtClean="0">
                <a:solidFill>
                  <a:srgbClr val="FFC000"/>
                </a:solidFill>
                <a:effectLst>
                  <a:outerShdw blurRad="38100" dist="38100" dir="2700000" algn="tl">
                    <a:srgbClr val="000000">
                      <a:alpha val="43137"/>
                    </a:srgbClr>
                  </a:outerShdw>
                </a:effectLst>
              </a:rPr>
              <a:t>     researchers have the opportunity to do some really interesting science.</a:t>
            </a:r>
          </a:p>
          <a:p>
            <a:pPr>
              <a:buFont typeface="Arial" pitchFamily="34" charset="0"/>
              <a:buChar char="•"/>
            </a:pPr>
            <a:endParaRPr lang="en-US" dirty="0" smtClean="0">
              <a:effectLst>
                <a:outerShdw blurRad="38100" dist="38100" dir="2700000" algn="tl">
                  <a:srgbClr val="000000">
                    <a:alpha val="43137"/>
                  </a:srgbClr>
                </a:outerShdw>
              </a:effectLst>
            </a:endParaRPr>
          </a:p>
          <a:p>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5" name="Text Box 5"/>
          <p:cNvSpPr txBox="1">
            <a:spLocks noChangeArrowheads="1"/>
          </p:cNvSpPr>
          <p:nvPr/>
        </p:nvSpPr>
        <p:spPr bwMode="auto">
          <a:xfrm>
            <a:off x="1066800" y="381000"/>
            <a:ext cx="7509854" cy="586957"/>
          </a:xfrm>
          <a:prstGeom prst="rect">
            <a:avLst/>
          </a:prstGeom>
          <a:noFill/>
          <a:ln w="9525">
            <a:noFill/>
            <a:round/>
            <a:headEnd/>
            <a:tailEnd/>
          </a:ln>
          <a:effectLst/>
        </p:spPr>
        <p:txBody>
          <a:bodyPr wrap="none" lIns="90000" tIns="46800" rIns="90000" bIns="46800">
            <a:spAutoFit/>
          </a:bodyPr>
          <a:lstStyle/>
          <a:p>
            <a:pPr defTabSz="457200" eaLnBrk="1" fontAlgn="auto" hangingPunct="1">
              <a:spcBef>
                <a:spcPts val="0"/>
              </a:spcBef>
              <a:spcAft>
                <a:spcPts val="0"/>
              </a:spcAft>
              <a:buClr>
                <a:srgbClr val="FFCC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dirty="0">
                <a:solidFill>
                  <a:srgbClr val="FFCC00"/>
                </a:solidFill>
                <a:effectLst>
                  <a:outerShdw blurRad="38100" dist="38100" dir="2700000" algn="tl">
                    <a:srgbClr val="000000"/>
                  </a:outerShdw>
                </a:effectLst>
                <a:latin typeface="Calibri"/>
              </a:rPr>
              <a:t>Coastal Zone Community of Practice (CZCP)‏</a:t>
            </a:r>
          </a:p>
        </p:txBody>
      </p:sp>
      <p:sp>
        <p:nvSpPr>
          <p:cNvPr id="5" name="TextBox 4"/>
          <p:cNvSpPr txBox="1"/>
          <p:nvPr/>
        </p:nvSpPr>
        <p:spPr>
          <a:xfrm>
            <a:off x="76200" y="1419285"/>
            <a:ext cx="4419600" cy="5078313"/>
          </a:xfrm>
          <a:prstGeom prst="rect">
            <a:avLst/>
          </a:prstGeom>
          <a:noFill/>
        </p:spPr>
        <p:txBody>
          <a:bodyPr>
            <a:spAutoFit/>
          </a:bodyPr>
          <a:lstStyle/>
          <a:p>
            <a:pPr defTabSz="457200" eaLnBrk="1" fontAlgn="auto" hangingPunct="1">
              <a:spcBef>
                <a:spcPts val="0"/>
              </a:spcBef>
              <a:spcAft>
                <a:spcPts val="0"/>
              </a:spcAft>
              <a:buClr>
                <a:srgbClr val="FFFFFF"/>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rPr>
              <a:t> The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Coastal Zone Community of </a:t>
            </a:r>
            <a:endPar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Practice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(CZCP)</a:t>
            </a:r>
            <a:r>
              <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rPr>
              <a:t> supports GEO in </a:t>
            </a:r>
            <a:endPar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its </a:t>
            </a:r>
            <a:r>
              <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rPr>
              <a:t>goal to provide </a:t>
            </a:r>
            <a:r>
              <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timely observations  </a:t>
            </a: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providing services and informing </a:t>
            </a: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decisions </a:t>
            </a:r>
            <a:r>
              <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rPr>
              <a:t>concerning the </a:t>
            </a:r>
            <a:r>
              <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coastal </a:t>
            </a:r>
            <a:r>
              <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rPr>
              <a:t>zone. </a:t>
            </a:r>
          </a:p>
          <a:p>
            <a:pPr defTabSz="457200" eaLnBrk="1" fontAlgn="auto" hangingPunct="1">
              <a:spcBef>
                <a:spcPts val="0"/>
              </a:spcBef>
              <a:spcAft>
                <a:spcPts val="0"/>
              </a:spcAft>
              <a:buClr>
                <a:srgbClr val="FFFFFF"/>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rPr>
              <a:t> High priorities for GEOSS coastal </a:t>
            </a:r>
            <a:endPar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users currently include:</a:t>
            </a: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=&gt; </a:t>
            </a: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Improved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forecasts of sea-level </a:t>
            </a:r>
            <a:endPar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rise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and associated increase in </a:t>
            </a: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a:t>
            </a: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frequency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and extent of coastal </a:t>
            </a:r>
            <a:endPar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inundation</a:t>
            </a: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=&gt; Tracking changes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in water quality </a:t>
            </a: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a:t>
            </a: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and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ecosystem health and </a:t>
            </a:r>
            <a:endPar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productivity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and ability to provide </a:t>
            </a: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a:t>
            </a:r>
          </a:p>
          <a:p>
            <a:pPr defTabSz="457200" eaLnBrk="1" fontAlgn="auto" hangingPunct="1">
              <a:spcBef>
                <a:spcPts val="0"/>
              </a:spcBef>
              <a:spcAft>
                <a:spcPts val="0"/>
              </a:spcAft>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i="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important </a:t>
            </a:r>
            <a:r>
              <a:rPr lang="en-US" sz="1800" i="1" dirty="0">
                <a:solidFill>
                  <a:prstClr val="white"/>
                </a:solidFill>
                <a:effectLst>
                  <a:outerShdw blurRad="38100" dist="38100" dir="2700000" algn="tl">
                    <a:srgbClr val="000000">
                      <a:alpha val="43137"/>
                    </a:srgbClr>
                  </a:outerShdw>
                </a:effectLst>
                <a:latin typeface="Arial" pitchFamily="34" charset="0"/>
                <a:cs typeface="Arial" pitchFamily="34" charset="0"/>
              </a:rPr>
              <a:t>goods and services.</a:t>
            </a:r>
            <a:endParaRPr lang="en-GB" sz="1800" i="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eaLnBrk="1" fontAlgn="auto" hangingPunct="1">
              <a:spcBef>
                <a:spcPts val="0"/>
              </a:spcBef>
              <a:spcAft>
                <a:spcPts val="0"/>
              </a:spcAft>
              <a:defRPr/>
            </a:pPr>
            <a:endParaRPr lang="en-US" sz="1800"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4800600" y="4840288"/>
            <a:ext cx="4143375" cy="646112"/>
          </a:xfrm>
          <a:prstGeom prst="rect">
            <a:avLst/>
          </a:prstGeom>
          <a:noFill/>
        </p:spPr>
        <p:txBody>
          <a:bodyPr wrap="none">
            <a:spAutoFit/>
          </a:bodyPr>
          <a:lstStyle/>
          <a:p>
            <a:pPr algn="ctr" eaLnBrk="1" fontAlgn="auto" hangingPunct="1">
              <a:spcBef>
                <a:spcPts val="0"/>
              </a:spcBef>
              <a:spcAft>
                <a:spcPts val="0"/>
              </a:spcAft>
              <a:defRPr/>
            </a:pPr>
            <a:r>
              <a:rPr lang="en-US" sz="1800" dirty="0">
                <a:solidFill>
                  <a:prstClr val="white"/>
                </a:solidFill>
                <a:effectLst>
                  <a:outerShdw blurRad="38100" dist="38100" dir="2700000" algn="tl">
                    <a:srgbClr val="000000">
                      <a:alpha val="43137"/>
                    </a:srgbClr>
                  </a:outerShdw>
                </a:effectLst>
                <a:latin typeface="Arial" pitchFamily="34" charset="0"/>
              </a:rPr>
              <a:t>Aftermath of Super Storm Sandy, 2012</a:t>
            </a:r>
          </a:p>
          <a:p>
            <a:pPr algn="ctr" eaLnBrk="1" fontAlgn="auto" hangingPunct="1">
              <a:spcBef>
                <a:spcPts val="0"/>
              </a:spcBef>
              <a:spcAft>
                <a:spcPts val="0"/>
              </a:spcAft>
              <a:defRPr/>
            </a:pPr>
            <a:r>
              <a:rPr lang="en-US" sz="1800" dirty="0">
                <a:solidFill>
                  <a:prstClr val="white"/>
                </a:solidFill>
                <a:effectLst>
                  <a:outerShdw blurRad="38100" dist="38100" dir="2700000" algn="tl">
                    <a:srgbClr val="000000">
                      <a:alpha val="43137"/>
                    </a:srgbClr>
                  </a:outerShdw>
                </a:effectLst>
                <a:latin typeface="Arial" pitchFamily="34" charset="0"/>
              </a:rPr>
              <a:t>(Courtesy M. Bruno)</a:t>
            </a:r>
          </a:p>
        </p:txBody>
      </p:sp>
      <p:pic>
        <p:nvPicPr>
          <p:cNvPr id="5125" name="Picture 6" descr="sailboat_with_a_message.jpeg"/>
          <p:cNvPicPr>
            <a:picLocks noChangeAspect="1"/>
          </p:cNvPicPr>
          <p:nvPr/>
        </p:nvPicPr>
        <p:blipFill>
          <a:blip r:embed="rId3" cstate="print"/>
          <a:srcRect/>
          <a:stretch>
            <a:fillRect/>
          </a:stretch>
        </p:blipFill>
        <p:spPr bwMode="auto">
          <a:xfrm>
            <a:off x="4419600" y="1981200"/>
            <a:ext cx="4572000" cy="28479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7" name="Text Box 5"/>
          <p:cNvSpPr txBox="1">
            <a:spLocks noChangeArrowheads="1"/>
          </p:cNvSpPr>
          <p:nvPr/>
        </p:nvSpPr>
        <p:spPr bwMode="auto">
          <a:xfrm>
            <a:off x="0" y="152400"/>
            <a:ext cx="9150350" cy="457200"/>
          </a:xfrm>
          <a:prstGeom prst="rect">
            <a:avLst/>
          </a:prstGeom>
          <a:noFill/>
          <a:ln w="9525">
            <a:noFill/>
            <a:round/>
            <a:headEnd/>
            <a:tailEnd/>
          </a:ln>
          <a:effectLst/>
        </p:spPr>
        <p:txBody>
          <a:bodyPr wrap="none" lIns="90000" tIns="46800" rIns="90000" bIns="46800">
            <a:spAutoFit/>
          </a:bodyPr>
          <a:lstStyle/>
          <a:p>
            <a:pPr defTabSz="457200">
              <a:buClr>
                <a:srgbClr val="FFCC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b="1" dirty="0">
                <a:solidFill>
                  <a:srgbClr val="FFCC00"/>
                </a:solidFill>
                <a:effectLst>
                  <a:outerShdw blurRad="38100" dist="38100" dir="2700000" algn="tl">
                    <a:srgbClr val="000000"/>
                  </a:outerShdw>
                </a:effectLst>
              </a:rPr>
              <a:t>Coastal Zone Community of Practice website: http://czcp.org/ </a:t>
            </a:r>
            <a:r>
              <a:rPr lang="ar-SA" sz="2400" b="1" dirty="0">
                <a:solidFill>
                  <a:srgbClr val="FFCC00"/>
                </a:solidFill>
                <a:effectLst>
                  <a:outerShdw blurRad="38100" dist="38100" dir="2700000" algn="tl">
                    <a:srgbClr val="000000"/>
                  </a:outerShdw>
                </a:effectLst>
                <a:cs typeface="Arial" charset="0"/>
              </a:rPr>
              <a:t>‏</a:t>
            </a:r>
            <a:endParaRPr lang="en-GB" sz="2400" b="1" dirty="0">
              <a:solidFill>
                <a:srgbClr val="FFCC00"/>
              </a:solidFill>
              <a:effectLst>
                <a:outerShdw blurRad="38100" dist="38100" dir="2700000" algn="tl">
                  <a:srgbClr val="000000"/>
                </a:outerShdw>
              </a:effectLst>
              <a:cs typeface="Arial" charset="0"/>
            </a:endParaRPr>
          </a:p>
        </p:txBody>
      </p:sp>
      <p:pic>
        <p:nvPicPr>
          <p:cNvPr id="11267" name="Picture 4"/>
          <p:cNvPicPr>
            <a:picLocks noChangeAspect="1" noChangeArrowheads="1"/>
          </p:cNvPicPr>
          <p:nvPr/>
        </p:nvPicPr>
        <p:blipFill>
          <a:blip r:embed="rId2" cstate="print"/>
          <a:srcRect b="3703"/>
          <a:stretch>
            <a:fillRect/>
          </a:stretch>
        </p:blipFill>
        <p:spPr bwMode="auto">
          <a:xfrm>
            <a:off x="152400" y="882650"/>
            <a:ext cx="8915400" cy="53657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l="54497" t="1693" r="5291" b="2657"/>
          <a:stretch>
            <a:fillRect/>
          </a:stretch>
        </p:blipFill>
        <p:spPr bwMode="auto">
          <a:xfrm>
            <a:off x="924983" y="1219200"/>
            <a:ext cx="7380817" cy="5486400"/>
          </a:xfrm>
          <a:prstGeom prst="rect">
            <a:avLst/>
          </a:prstGeom>
          <a:noFill/>
          <a:ln w="9525">
            <a:noFill/>
            <a:miter lim="800000"/>
            <a:headEnd/>
            <a:tailEnd/>
          </a:ln>
        </p:spPr>
      </p:pic>
      <p:sp>
        <p:nvSpPr>
          <p:cNvPr id="5" name="Title 1"/>
          <p:cNvSpPr>
            <a:spLocks noGrp="1"/>
          </p:cNvSpPr>
          <p:nvPr>
            <p:ph type="title"/>
          </p:nvPr>
        </p:nvSpPr>
        <p:spPr>
          <a:xfrm>
            <a:off x="457200" y="0"/>
            <a:ext cx="8229600" cy="1143000"/>
          </a:xfrm>
        </p:spPr>
        <p:txBody>
          <a:bodyPr>
            <a:noAutofit/>
          </a:bodyPr>
          <a:lstStyle/>
          <a:p>
            <a:r>
              <a:rPr lang="en-US" sz="3600" dirty="0" smtClean="0">
                <a:solidFill>
                  <a:srgbClr val="FFC000"/>
                </a:solidFill>
              </a:rPr>
              <a:t>GEO 2012-2015 </a:t>
            </a:r>
            <a:r>
              <a:rPr lang="en-US" sz="3600" dirty="0" err="1" smtClean="0">
                <a:solidFill>
                  <a:srgbClr val="FFC000"/>
                </a:solidFill>
              </a:rPr>
              <a:t>Workplan</a:t>
            </a:r>
            <a:r>
              <a:rPr lang="en-US" sz="3600" dirty="0" smtClean="0">
                <a:solidFill>
                  <a:srgbClr val="FFC000"/>
                </a:solidFill>
              </a:rPr>
              <a:t> Task SB-01 Oceans and Society: Blue Planet</a:t>
            </a:r>
            <a:endParaRPr lang="en-US" sz="3600"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9912" t="18750" r="23280" b="11458"/>
          <a:stretch>
            <a:fillRect/>
          </a:stretch>
        </p:blipFill>
        <p:spPr bwMode="auto">
          <a:xfrm>
            <a:off x="990600" y="914400"/>
            <a:ext cx="7391400" cy="5105400"/>
          </a:xfrm>
          <a:prstGeom prst="rect">
            <a:avLst/>
          </a:prstGeom>
          <a:noFill/>
          <a:ln w="9525">
            <a:noFill/>
            <a:miter lim="800000"/>
            <a:headEnd/>
            <a:tailEnd/>
          </a:ln>
        </p:spPr>
      </p:pic>
      <p:sp>
        <p:nvSpPr>
          <p:cNvPr id="5" name="TextBox 4"/>
          <p:cNvSpPr txBox="1"/>
          <p:nvPr/>
        </p:nvSpPr>
        <p:spPr>
          <a:xfrm>
            <a:off x="1752600" y="6172200"/>
            <a:ext cx="6030177" cy="400110"/>
          </a:xfrm>
          <a:prstGeom prst="rect">
            <a:avLst/>
          </a:prstGeom>
          <a:noFill/>
        </p:spPr>
        <p:txBody>
          <a:bodyPr wrap="none" rtlCol="0">
            <a:spAutoFit/>
          </a:bodyPr>
          <a:lstStyle/>
          <a:p>
            <a:pPr eaLnBrk="1" fontAlgn="auto" hangingPunct="1">
              <a:spcBef>
                <a:spcPts val="0"/>
              </a:spcBef>
              <a:spcAft>
                <a:spcPts val="0"/>
              </a:spcAft>
            </a:pPr>
            <a:r>
              <a:rPr lang="en-US" dirty="0" smtClean="0">
                <a:solidFill>
                  <a:srgbClr val="FFC000"/>
                </a:solidFill>
                <a:latin typeface="Calibri"/>
              </a:rPr>
              <a:t>http://www.oceansandsociety.org/files/white-paper.pdf</a:t>
            </a:r>
            <a:endParaRPr lang="en-US" dirty="0">
              <a:solidFill>
                <a:srgbClr val="FFC000"/>
              </a:solidFill>
              <a:latin typeface="Calibri"/>
            </a:endParaRPr>
          </a:p>
        </p:txBody>
      </p:sp>
      <p:sp>
        <p:nvSpPr>
          <p:cNvPr id="7" name="Oval 6"/>
          <p:cNvSpPr/>
          <p:nvPr/>
        </p:nvSpPr>
        <p:spPr>
          <a:xfrm>
            <a:off x="5943600" y="3657600"/>
            <a:ext cx="23622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28446"/>
            <a:ext cx="8456867" cy="6124754"/>
          </a:xfrm>
          <a:prstGeom prst="rect">
            <a:avLst/>
          </a:prstGeom>
          <a:noFill/>
        </p:spPr>
        <p:txBody>
          <a:bodyPr wrap="square" rtlCol="0">
            <a:spAutoFit/>
          </a:bodyPr>
          <a:lstStyle/>
          <a:p>
            <a:pPr eaLnBrk="1" fontAlgn="auto" hangingPunct="1">
              <a:spcBef>
                <a:spcPts val="0"/>
              </a:spcBef>
              <a:spcAft>
                <a:spcPts val="0"/>
              </a:spcAft>
            </a:pPr>
            <a:r>
              <a:rPr lang="en-US" sz="1800" b="1" dirty="0" smtClean="0">
                <a:solidFill>
                  <a:srgbClr val="FFC000"/>
                </a:solidFill>
                <a:latin typeface="Calibri"/>
              </a:rPr>
              <a:t>C4 Services for the Coastal Zone</a:t>
            </a:r>
          </a:p>
          <a:p>
            <a:pPr eaLnBrk="1" fontAlgn="auto" hangingPunct="1">
              <a:spcBef>
                <a:spcPts val="0"/>
              </a:spcBef>
              <a:spcAft>
                <a:spcPts val="0"/>
              </a:spcAft>
            </a:pPr>
            <a:r>
              <a:rPr lang="en-US" sz="1800" i="1" dirty="0" smtClean="0">
                <a:solidFill>
                  <a:srgbClr val="FFC000"/>
                </a:solidFill>
                <a:latin typeface="Calibri"/>
              </a:rPr>
              <a:t>Leads: </a:t>
            </a:r>
            <a:r>
              <a:rPr lang="it-IT" sz="1800" dirty="0" smtClean="0">
                <a:solidFill>
                  <a:srgbClr val="FFC000"/>
                </a:solidFill>
                <a:latin typeface="Calibri"/>
              </a:rPr>
              <a:t>USA (NOAA) and IEEE (hpplag@odu.edu)</a:t>
            </a:r>
          </a:p>
          <a:p>
            <a:pPr eaLnBrk="1" fontAlgn="auto" hangingPunct="1">
              <a:spcBef>
                <a:spcPts val="0"/>
              </a:spcBef>
              <a:spcAft>
                <a:spcPts val="0"/>
              </a:spcAft>
            </a:pPr>
            <a:r>
              <a:rPr lang="en-US" sz="1800" i="1" dirty="0" smtClean="0">
                <a:solidFill>
                  <a:srgbClr val="FFC000"/>
                </a:solidFill>
                <a:latin typeface="Calibri"/>
              </a:rPr>
              <a:t>Priority Actions</a:t>
            </a:r>
          </a:p>
          <a:p>
            <a:pPr eaLnBrk="1" fontAlgn="auto" hangingPunct="1">
              <a:spcBef>
                <a:spcPts val="0"/>
              </a:spcBef>
              <a:spcAft>
                <a:spcPts val="0"/>
              </a:spcAft>
            </a:pPr>
            <a:endParaRPr lang="en-US" sz="1800" i="1" dirty="0" smtClean="0">
              <a:solidFill>
                <a:srgbClr val="FFC000"/>
              </a:solidFill>
              <a:latin typeface="Calibri"/>
            </a:endParaRPr>
          </a:p>
          <a:p>
            <a:pPr eaLnBrk="1" fontAlgn="auto" hangingPunct="1">
              <a:spcBef>
                <a:spcPts val="0"/>
              </a:spcBef>
              <a:spcAft>
                <a:spcPts val="0"/>
              </a:spcAft>
            </a:pPr>
            <a:r>
              <a:rPr lang="en-US" sz="1800" dirty="0" smtClean="0">
                <a:solidFill>
                  <a:prstClr val="white"/>
                </a:solidFill>
                <a:latin typeface="Calibri"/>
              </a:rPr>
              <a:t>• </a:t>
            </a:r>
            <a:r>
              <a:rPr lang="en-US" dirty="0" smtClean="0">
                <a:solidFill>
                  <a:prstClr val="white"/>
                </a:solidFill>
                <a:latin typeface="Calibri"/>
              </a:rPr>
              <a:t>Develop a </a:t>
            </a:r>
            <a:r>
              <a:rPr lang="en-US" i="1" dirty="0" smtClean="0">
                <a:solidFill>
                  <a:prstClr val="white"/>
                </a:solidFill>
                <a:latin typeface="Calibri"/>
              </a:rPr>
              <a:t>global coastal zone information system (GCZIS)</a:t>
            </a:r>
            <a:r>
              <a:rPr lang="en-US" dirty="0" smtClean="0">
                <a:solidFill>
                  <a:prstClr val="white"/>
                </a:solidFill>
                <a:latin typeface="Calibri"/>
              </a:rPr>
              <a:t>: a global cyber-</a:t>
            </a:r>
          </a:p>
          <a:p>
            <a:pPr eaLnBrk="1" fontAlgn="auto" hangingPunct="1">
              <a:spcBef>
                <a:spcPts val="0"/>
              </a:spcBef>
              <a:spcAft>
                <a:spcPts val="0"/>
              </a:spcAft>
            </a:pPr>
            <a:r>
              <a:rPr lang="en-US" dirty="0" smtClean="0">
                <a:solidFill>
                  <a:prstClr val="white"/>
                </a:solidFill>
                <a:latin typeface="Calibri"/>
              </a:rPr>
              <a:t>  infrastructure that will provide access to available information on coastal zones  </a:t>
            </a:r>
          </a:p>
          <a:p>
            <a:pPr eaLnBrk="1" fontAlgn="auto" hangingPunct="1">
              <a:spcBef>
                <a:spcPts val="0"/>
              </a:spcBef>
              <a:spcAft>
                <a:spcPts val="0"/>
              </a:spcAft>
            </a:pPr>
            <a:r>
              <a:rPr lang="en-US" dirty="0" smtClean="0">
                <a:solidFill>
                  <a:prstClr val="white"/>
                </a:solidFill>
                <a:latin typeface="Calibri"/>
              </a:rPr>
              <a:t>  and facilitate the collection of new information through crowd-sourcing and </a:t>
            </a:r>
          </a:p>
          <a:p>
            <a:pPr eaLnBrk="1" fontAlgn="auto" hangingPunct="1">
              <a:spcBef>
                <a:spcPts val="0"/>
              </a:spcBef>
              <a:spcAft>
                <a:spcPts val="0"/>
              </a:spcAft>
            </a:pPr>
            <a:r>
              <a:rPr lang="en-US" dirty="0" smtClean="0">
                <a:solidFill>
                  <a:prstClr val="white"/>
                </a:solidFill>
                <a:latin typeface="Calibri"/>
              </a:rPr>
              <a:t>  citizen-science</a:t>
            </a:r>
          </a:p>
          <a:p>
            <a:pPr eaLnBrk="1" fontAlgn="auto" hangingPunct="1">
              <a:spcBef>
                <a:spcPts val="0"/>
              </a:spcBef>
              <a:spcAft>
                <a:spcPts val="0"/>
              </a:spcAft>
            </a:pPr>
            <a:endParaRPr lang="en-US" dirty="0" smtClean="0">
              <a:solidFill>
                <a:prstClr val="white"/>
              </a:solidFill>
              <a:latin typeface="Calibri"/>
            </a:endParaRPr>
          </a:p>
          <a:p>
            <a:pPr eaLnBrk="1" fontAlgn="auto" hangingPunct="1">
              <a:spcBef>
                <a:spcPts val="0"/>
              </a:spcBef>
              <a:spcAft>
                <a:spcPts val="0"/>
              </a:spcAft>
            </a:pPr>
            <a:r>
              <a:rPr lang="en-US" dirty="0" smtClean="0">
                <a:solidFill>
                  <a:prstClr val="white"/>
                </a:solidFill>
                <a:latin typeface="Calibri"/>
              </a:rPr>
              <a:t>• Implement a pilot project in an area-at-risk to demonstrate the added-value </a:t>
            </a:r>
          </a:p>
          <a:p>
            <a:pPr eaLnBrk="1" fontAlgn="auto" hangingPunct="1">
              <a:spcBef>
                <a:spcPts val="0"/>
              </a:spcBef>
              <a:spcAft>
                <a:spcPts val="0"/>
              </a:spcAft>
            </a:pPr>
            <a:r>
              <a:rPr lang="en-US" dirty="0" smtClean="0">
                <a:solidFill>
                  <a:prstClr val="white"/>
                </a:solidFill>
                <a:latin typeface="Calibri"/>
              </a:rPr>
              <a:t>   of </a:t>
            </a:r>
            <a:r>
              <a:rPr lang="en-US" i="1" dirty="0" smtClean="0">
                <a:solidFill>
                  <a:prstClr val="white"/>
                </a:solidFill>
                <a:latin typeface="Calibri"/>
              </a:rPr>
              <a:t>ecosystem-based approaches for monitoring and managing the coastal </a:t>
            </a:r>
          </a:p>
          <a:p>
            <a:pPr eaLnBrk="1" fontAlgn="auto" hangingPunct="1">
              <a:spcBef>
                <a:spcPts val="0"/>
              </a:spcBef>
              <a:spcAft>
                <a:spcPts val="0"/>
              </a:spcAft>
            </a:pPr>
            <a:r>
              <a:rPr lang="en-US" i="1" dirty="0" smtClean="0">
                <a:solidFill>
                  <a:prstClr val="white"/>
                </a:solidFill>
                <a:latin typeface="Calibri"/>
              </a:rPr>
              <a:t>   zone</a:t>
            </a:r>
            <a:r>
              <a:rPr lang="en-US" dirty="0" smtClean="0">
                <a:solidFill>
                  <a:prstClr val="white"/>
                </a:solidFill>
                <a:latin typeface="Calibri"/>
              </a:rPr>
              <a:t>. This will be coordinated with GOOS Regional Associations and </a:t>
            </a:r>
          </a:p>
          <a:p>
            <a:pPr eaLnBrk="1" fontAlgn="auto" hangingPunct="1">
              <a:spcBef>
                <a:spcPts val="0"/>
              </a:spcBef>
              <a:spcAft>
                <a:spcPts val="0"/>
              </a:spcAft>
            </a:pPr>
            <a:r>
              <a:rPr lang="en-US" dirty="0" smtClean="0">
                <a:solidFill>
                  <a:prstClr val="white"/>
                </a:solidFill>
                <a:latin typeface="Calibri"/>
              </a:rPr>
              <a:t>   global/regional networks (see Plan of the Panel for Integrated Coastal </a:t>
            </a:r>
          </a:p>
          <a:p>
            <a:pPr eaLnBrk="1" fontAlgn="auto" hangingPunct="1">
              <a:spcBef>
                <a:spcPts val="0"/>
              </a:spcBef>
              <a:spcAft>
                <a:spcPts val="0"/>
              </a:spcAft>
            </a:pPr>
            <a:r>
              <a:rPr lang="en-US" dirty="0" smtClean="0">
                <a:solidFill>
                  <a:prstClr val="white"/>
                </a:solidFill>
                <a:latin typeface="Calibri"/>
              </a:rPr>
              <a:t>   Observations)</a:t>
            </a:r>
          </a:p>
          <a:p>
            <a:pPr eaLnBrk="1" fontAlgn="auto" hangingPunct="1">
              <a:spcBef>
                <a:spcPts val="0"/>
              </a:spcBef>
              <a:spcAft>
                <a:spcPts val="0"/>
              </a:spcAft>
            </a:pPr>
            <a:endParaRPr lang="en-US" dirty="0" smtClean="0">
              <a:solidFill>
                <a:srgbClr val="FFC000"/>
              </a:solidFill>
              <a:latin typeface="Calibri"/>
            </a:endParaRPr>
          </a:p>
          <a:p>
            <a:pPr eaLnBrk="1" fontAlgn="auto" hangingPunct="1">
              <a:spcBef>
                <a:spcPts val="0"/>
              </a:spcBef>
              <a:spcAft>
                <a:spcPts val="0"/>
              </a:spcAft>
            </a:pPr>
            <a:r>
              <a:rPr lang="en-US" dirty="0" smtClean="0">
                <a:solidFill>
                  <a:srgbClr val="FFC000"/>
                </a:solidFill>
                <a:latin typeface="Calibri"/>
              </a:rPr>
              <a:t>• Assess user needs and observational requirements for coastal water quality </a:t>
            </a:r>
          </a:p>
          <a:p>
            <a:pPr eaLnBrk="1" fontAlgn="auto" hangingPunct="1">
              <a:spcBef>
                <a:spcPts val="0"/>
              </a:spcBef>
              <a:spcAft>
                <a:spcPts val="0"/>
              </a:spcAft>
            </a:pPr>
            <a:r>
              <a:rPr lang="en-US" dirty="0" smtClean="0">
                <a:solidFill>
                  <a:srgbClr val="FFC000"/>
                </a:solidFill>
                <a:latin typeface="Calibri"/>
              </a:rPr>
              <a:t>   (using the GEOSS User Requirements Registry); identify indicators and best </a:t>
            </a:r>
          </a:p>
          <a:p>
            <a:pPr eaLnBrk="1" fontAlgn="auto" hangingPunct="1">
              <a:spcBef>
                <a:spcPts val="0"/>
              </a:spcBef>
              <a:spcAft>
                <a:spcPts val="0"/>
              </a:spcAft>
            </a:pPr>
            <a:r>
              <a:rPr lang="en-US" dirty="0" smtClean="0">
                <a:solidFill>
                  <a:srgbClr val="FFC000"/>
                </a:solidFill>
                <a:latin typeface="Calibri"/>
              </a:rPr>
              <a:t>   practices for coastal water quality, and implement a </a:t>
            </a:r>
            <a:r>
              <a:rPr lang="en-US" i="1" dirty="0" smtClean="0">
                <a:solidFill>
                  <a:srgbClr val="FFC000"/>
                </a:solidFill>
                <a:latin typeface="Calibri"/>
              </a:rPr>
              <a:t>monitoring service pilot </a:t>
            </a:r>
          </a:p>
          <a:p>
            <a:pPr eaLnBrk="1" fontAlgn="auto" hangingPunct="1">
              <a:spcBef>
                <a:spcPts val="0"/>
              </a:spcBef>
              <a:spcAft>
                <a:spcPts val="0"/>
              </a:spcAft>
            </a:pPr>
            <a:r>
              <a:rPr lang="en-US" i="1" dirty="0" smtClean="0">
                <a:solidFill>
                  <a:srgbClr val="FFC000"/>
                </a:solidFill>
                <a:latin typeface="Calibri"/>
              </a:rPr>
              <a:t>   for coastal water quality</a:t>
            </a:r>
            <a:r>
              <a:rPr lang="en-US" dirty="0" smtClean="0">
                <a:solidFill>
                  <a:srgbClr val="FFC000"/>
                </a:solidFill>
                <a:latin typeface="Calibri"/>
              </a:rPr>
              <a:t> (with WA-01 and HE-01); disseminate information </a:t>
            </a:r>
          </a:p>
          <a:p>
            <a:pPr eaLnBrk="1" fontAlgn="auto" hangingPunct="1">
              <a:spcBef>
                <a:spcPts val="0"/>
              </a:spcBef>
              <a:spcAft>
                <a:spcPts val="0"/>
              </a:spcAft>
            </a:pPr>
            <a:r>
              <a:rPr lang="en-US" dirty="0" smtClean="0">
                <a:solidFill>
                  <a:srgbClr val="FFC000"/>
                </a:solidFill>
                <a:latin typeface="Calibri"/>
              </a:rPr>
              <a:t>   particularly to under-served communities (with IN-04)</a:t>
            </a:r>
            <a:endParaRPr lang="en-US" dirty="0">
              <a:solidFill>
                <a:srgbClr val="FFC000"/>
              </a:solidFill>
              <a:latin typeface="Calibri"/>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WQ WG June2014"/>
          <p:cNvPicPr>
            <a:picLocks noChangeAspect="1" noChangeArrowheads="1"/>
          </p:cNvPicPr>
          <p:nvPr/>
        </p:nvPicPr>
        <p:blipFill>
          <a:blip r:embed="rId2" cstate="print"/>
          <a:srcRect/>
          <a:stretch>
            <a:fillRect/>
          </a:stretch>
        </p:blipFill>
        <p:spPr bwMode="auto">
          <a:xfrm>
            <a:off x="1371600" y="1108901"/>
            <a:ext cx="6523542" cy="3310699"/>
          </a:xfrm>
          <a:prstGeom prst="rect">
            <a:avLst/>
          </a:prstGeom>
          <a:noFill/>
        </p:spPr>
      </p:pic>
      <p:sp>
        <p:nvSpPr>
          <p:cNvPr id="3" name="TextBox 2"/>
          <p:cNvSpPr txBox="1"/>
          <p:nvPr/>
        </p:nvSpPr>
        <p:spPr>
          <a:xfrm>
            <a:off x="304800" y="228600"/>
            <a:ext cx="8637493" cy="1631216"/>
          </a:xfrm>
          <a:prstGeom prst="rect">
            <a:avLst/>
          </a:prstGeom>
          <a:noFill/>
        </p:spPr>
        <p:txBody>
          <a:bodyPr wrap="none" rtlCol="0">
            <a:spAutoFit/>
          </a:bodyPr>
          <a:lstStyle/>
          <a:p>
            <a:pPr algn="ctr"/>
            <a:r>
              <a:rPr lang="en-US" dirty="0" smtClean="0">
                <a:solidFill>
                  <a:srgbClr val="FFC000"/>
                </a:solidFill>
                <a:effectLst>
                  <a:outerShdw blurRad="38100" dist="38100" dir="2700000" algn="tl">
                    <a:srgbClr val="000000">
                      <a:alpha val="43137"/>
                    </a:srgbClr>
                  </a:outerShdw>
                </a:effectLst>
              </a:rPr>
              <a:t>International Ocean </a:t>
            </a:r>
            <a:r>
              <a:rPr lang="en-US" dirty="0" err="1" smtClean="0">
                <a:solidFill>
                  <a:srgbClr val="FFC000"/>
                </a:solidFill>
                <a:effectLst>
                  <a:outerShdw blurRad="38100" dist="38100" dir="2700000" algn="tl">
                    <a:srgbClr val="000000">
                      <a:alpha val="43137"/>
                    </a:srgbClr>
                  </a:outerShdw>
                </a:effectLst>
              </a:rPr>
              <a:t>Colour</a:t>
            </a:r>
            <a:r>
              <a:rPr lang="en-US" dirty="0" smtClean="0">
                <a:solidFill>
                  <a:srgbClr val="FFC000"/>
                </a:solidFill>
                <a:effectLst>
                  <a:outerShdw blurRad="38100" dist="38100" dir="2700000" algn="tl">
                    <a:srgbClr val="000000">
                      <a:alpha val="43137"/>
                    </a:srgbClr>
                  </a:outerShdw>
                </a:effectLst>
              </a:rPr>
              <a:t> Coordinating Group (IOCCG) Working Group</a:t>
            </a:r>
            <a:r>
              <a:rPr lang="en-US" dirty="0" smtClean="0">
                <a:solidFill>
                  <a:srgbClr val="FFC000"/>
                </a:solidFill>
                <a:effectLst>
                  <a:outerShdw blurRad="38100" dist="38100" dir="2700000" algn="tl">
                    <a:srgbClr val="000000">
                      <a:alpha val="43137"/>
                    </a:srgbClr>
                  </a:outerShdw>
                </a:effectLst>
              </a:rPr>
              <a:t>:  </a:t>
            </a:r>
            <a:endParaRPr lang="en-US" dirty="0" smtClean="0">
              <a:solidFill>
                <a:srgbClr val="FFC000"/>
              </a:solidFill>
              <a:effectLst>
                <a:outerShdw blurRad="38100" dist="38100" dir="2700000" algn="tl">
                  <a:srgbClr val="000000">
                    <a:alpha val="43137"/>
                  </a:srgbClr>
                </a:outerShdw>
              </a:effectLst>
            </a:endParaRPr>
          </a:p>
          <a:p>
            <a:pPr algn="ctr"/>
            <a:r>
              <a:rPr lang="en-US" dirty="0" smtClean="0">
                <a:solidFill>
                  <a:srgbClr val="FFC000"/>
                </a:solidFill>
                <a:effectLst>
                  <a:outerShdw blurRad="38100" dist="38100" dir="2700000" algn="tl">
                    <a:srgbClr val="000000">
                      <a:alpha val="43137"/>
                    </a:srgbClr>
                  </a:outerShdw>
                </a:effectLst>
              </a:rPr>
              <a:t>Earth </a:t>
            </a:r>
            <a:r>
              <a:rPr lang="en-US" dirty="0" smtClean="0">
                <a:solidFill>
                  <a:srgbClr val="FFC000"/>
                </a:solidFill>
                <a:effectLst>
                  <a:outerShdw blurRad="38100" dist="38100" dir="2700000" algn="tl">
                    <a:srgbClr val="000000">
                      <a:alpha val="43137"/>
                    </a:srgbClr>
                  </a:outerShdw>
                </a:effectLst>
              </a:rPr>
              <a:t>Observations in Support of Global Water Quality Monitoring</a:t>
            </a:r>
          </a:p>
          <a:p>
            <a:pPr algn="ctr"/>
            <a:endParaRPr lang="en-US" dirty="0" smtClean="0">
              <a:solidFill>
                <a:srgbClr val="FFC000"/>
              </a:solidFill>
              <a:effectLst>
                <a:outerShdw blurRad="38100" dist="38100" dir="2700000" algn="tl">
                  <a:srgbClr val="000000">
                    <a:alpha val="43137"/>
                  </a:srgbClr>
                </a:outerShdw>
              </a:effectLst>
            </a:endParaRPr>
          </a:p>
          <a:p>
            <a:pPr algn="ctr"/>
            <a:endParaRPr lang="en-US" dirty="0" smtClean="0">
              <a:solidFill>
                <a:srgbClr val="FFC000"/>
              </a:solidFill>
              <a:effectLst>
                <a:outerShdw blurRad="38100" dist="38100" dir="2700000" algn="tl">
                  <a:srgbClr val="000000">
                    <a:alpha val="43137"/>
                  </a:srgbClr>
                </a:outerShdw>
              </a:effectLst>
            </a:endParaRPr>
          </a:p>
          <a:p>
            <a:pPr algn="ctr"/>
            <a:endParaRPr lang="en-US"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1483638" y="4459069"/>
            <a:ext cx="6353021" cy="646331"/>
          </a:xfrm>
          <a:prstGeom prst="rect">
            <a:avLst/>
          </a:prstGeom>
          <a:noFill/>
        </p:spPr>
        <p:txBody>
          <a:bodyPr wrap="none" rtlCol="0">
            <a:spAutoFit/>
          </a:bodyPr>
          <a:lstStyle/>
          <a:p>
            <a:pPr algn="ctr"/>
            <a:r>
              <a:rPr lang="en-US" sz="1800" i="1" dirty="0" smtClean="0">
                <a:effectLst>
                  <a:outerShdw blurRad="38100" dist="38100" dir="2700000" algn="tl">
                    <a:srgbClr val="000000">
                      <a:alpha val="43137"/>
                    </a:srgbClr>
                  </a:outerShdw>
                </a:effectLst>
              </a:rPr>
              <a:t>Working group participants at the NOAA/National Center for </a:t>
            </a:r>
            <a:endParaRPr lang="en-US" sz="1800" i="1" dirty="0" smtClean="0">
              <a:effectLst>
                <a:outerShdw blurRad="38100" dist="38100" dir="2700000" algn="tl">
                  <a:srgbClr val="000000">
                    <a:alpha val="43137"/>
                  </a:srgbClr>
                </a:outerShdw>
              </a:effectLst>
            </a:endParaRPr>
          </a:p>
          <a:p>
            <a:pPr algn="ctr"/>
            <a:r>
              <a:rPr lang="en-US" sz="1800" i="1" dirty="0" smtClean="0">
                <a:effectLst>
                  <a:outerShdw blurRad="38100" dist="38100" dir="2700000" algn="tl">
                    <a:srgbClr val="000000">
                      <a:alpha val="43137"/>
                    </a:srgbClr>
                  </a:outerShdw>
                </a:effectLst>
              </a:rPr>
              <a:t>Weather </a:t>
            </a:r>
            <a:r>
              <a:rPr lang="en-US" sz="1800" i="1" dirty="0" smtClean="0">
                <a:effectLst>
                  <a:outerShdw blurRad="38100" dist="38100" dir="2700000" algn="tl">
                    <a:srgbClr val="000000">
                      <a:alpha val="43137"/>
                    </a:srgbClr>
                  </a:outerShdw>
                </a:effectLst>
              </a:rPr>
              <a:t>and Climate Prediction, College Park, MD, USA </a:t>
            </a:r>
            <a:endParaRPr lang="en-US" sz="1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WQ WG June2014"/>
          <p:cNvPicPr>
            <a:picLocks noChangeAspect="1" noChangeArrowheads="1"/>
          </p:cNvPicPr>
          <p:nvPr/>
        </p:nvPicPr>
        <p:blipFill>
          <a:blip r:embed="rId2" cstate="print"/>
          <a:srcRect/>
          <a:stretch>
            <a:fillRect/>
          </a:stretch>
        </p:blipFill>
        <p:spPr bwMode="auto">
          <a:xfrm>
            <a:off x="1371600" y="1108901"/>
            <a:ext cx="6523542" cy="3310699"/>
          </a:xfrm>
          <a:prstGeom prst="rect">
            <a:avLst/>
          </a:prstGeom>
          <a:noFill/>
        </p:spPr>
      </p:pic>
      <p:sp>
        <p:nvSpPr>
          <p:cNvPr id="3" name="TextBox 2"/>
          <p:cNvSpPr txBox="1"/>
          <p:nvPr/>
        </p:nvSpPr>
        <p:spPr>
          <a:xfrm>
            <a:off x="304800" y="228600"/>
            <a:ext cx="8637493" cy="1631216"/>
          </a:xfrm>
          <a:prstGeom prst="rect">
            <a:avLst/>
          </a:prstGeom>
          <a:noFill/>
        </p:spPr>
        <p:txBody>
          <a:bodyPr wrap="none" rtlCol="0">
            <a:spAutoFit/>
          </a:bodyPr>
          <a:lstStyle/>
          <a:p>
            <a:pPr algn="ctr"/>
            <a:r>
              <a:rPr lang="en-US" dirty="0" smtClean="0">
                <a:solidFill>
                  <a:srgbClr val="FFC000"/>
                </a:solidFill>
                <a:effectLst>
                  <a:outerShdw blurRad="38100" dist="38100" dir="2700000" algn="tl">
                    <a:srgbClr val="000000">
                      <a:alpha val="43137"/>
                    </a:srgbClr>
                  </a:outerShdw>
                </a:effectLst>
              </a:rPr>
              <a:t>International Ocean </a:t>
            </a:r>
            <a:r>
              <a:rPr lang="en-US" dirty="0" err="1" smtClean="0">
                <a:solidFill>
                  <a:srgbClr val="FFC000"/>
                </a:solidFill>
                <a:effectLst>
                  <a:outerShdw blurRad="38100" dist="38100" dir="2700000" algn="tl">
                    <a:srgbClr val="000000">
                      <a:alpha val="43137"/>
                    </a:srgbClr>
                  </a:outerShdw>
                </a:effectLst>
              </a:rPr>
              <a:t>Colour</a:t>
            </a:r>
            <a:r>
              <a:rPr lang="en-US" dirty="0" smtClean="0">
                <a:solidFill>
                  <a:srgbClr val="FFC000"/>
                </a:solidFill>
                <a:effectLst>
                  <a:outerShdw blurRad="38100" dist="38100" dir="2700000" algn="tl">
                    <a:srgbClr val="000000">
                      <a:alpha val="43137"/>
                    </a:srgbClr>
                  </a:outerShdw>
                </a:effectLst>
              </a:rPr>
              <a:t> Coordinating Group (IOCCG) Working Group</a:t>
            </a:r>
            <a:r>
              <a:rPr lang="en-US" dirty="0" smtClean="0">
                <a:solidFill>
                  <a:srgbClr val="FFC000"/>
                </a:solidFill>
                <a:effectLst>
                  <a:outerShdw blurRad="38100" dist="38100" dir="2700000" algn="tl">
                    <a:srgbClr val="000000">
                      <a:alpha val="43137"/>
                    </a:srgbClr>
                  </a:outerShdw>
                </a:effectLst>
              </a:rPr>
              <a:t>:  </a:t>
            </a:r>
            <a:endParaRPr lang="en-US" dirty="0" smtClean="0">
              <a:solidFill>
                <a:srgbClr val="FFC000"/>
              </a:solidFill>
              <a:effectLst>
                <a:outerShdw blurRad="38100" dist="38100" dir="2700000" algn="tl">
                  <a:srgbClr val="000000">
                    <a:alpha val="43137"/>
                  </a:srgbClr>
                </a:outerShdw>
              </a:effectLst>
            </a:endParaRPr>
          </a:p>
          <a:p>
            <a:pPr algn="ctr"/>
            <a:r>
              <a:rPr lang="en-US" dirty="0" smtClean="0">
                <a:solidFill>
                  <a:srgbClr val="FFC000"/>
                </a:solidFill>
                <a:effectLst>
                  <a:outerShdw blurRad="38100" dist="38100" dir="2700000" algn="tl">
                    <a:srgbClr val="000000">
                      <a:alpha val="43137"/>
                    </a:srgbClr>
                  </a:outerShdw>
                </a:effectLst>
              </a:rPr>
              <a:t>Earth </a:t>
            </a:r>
            <a:r>
              <a:rPr lang="en-US" dirty="0" smtClean="0">
                <a:solidFill>
                  <a:srgbClr val="FFC000"/>
                </a:solidFill>
                <a:effectLst>
                  <a:outerShdw blurRad="38100" dist="38100" dir="2700000" algn="tl">
                    <a:srgbClr val="000000">
                      <a:alpha val="43137"/>
                    </a:srgbClr>
                  </a:outerShdw>
                </a:effectLst>
              </a:rPr>
              <a:t>Observations in Support of Global Water Quality Monitoring</a:t>
            </a:r>
          </a:p>
          <a:p>
            <a:pPr algn="ctr"/>
            <a:endParaRPr lang="en-US" dirty="0" smtClean="0">
              <a:solidFill>
                <a:srgbClr val="FFC000"/>
              </a:solidFill>
              <a:effectLst>
                <a:outerShdw blurRad="38100" dist="38100" dir="2700000" algn="tl">
                  <a:srgbClr val="000000">
                    <a:alpha val="43137"/>
                  </a:srgbClr>
                </a:outerShdw>
              </a:effectLst>
            </a:endParaRPr>
          </a:p>
          <a:p>
            <a:pPr algn="ctr"/>
            <a:endParaRPr lang="en-US" dirty="0" smtClean="0">
              <a:solidFill>
                <a:srgbClr val="FFC000"/>
              </a:solidFill>
              <a:effectLst>
                <a:outerShdw blurRad="38100" dist="38100" dir="2700000" algn="tl">
                  <a:srgbClr val="000000">
                    <a:alpha val="43137"/>
                  </a:srgbClr>
                </a:outerShdw>
              </a:effectLst>
            </a:endParaRPr>
          </a:p>
          <a:p>
            <a:pPr algn="ctr"/>
            <a:endParaRPr lang="en-US"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1483638" y="4459069"/>
            <a:ext cx="6353021" cy="646331"/>
          </a:xfrm>
          <a:prstGeom prst="rect">
            <a:avLst/>
          </a:prstGeom>
          <a:noFill/>
        </p:spPr>
        <p:txBody>
          <a:bodyPr wrap="none" rtlCol="0">
            <a:spAutoFit/>
          </a:bodyPr>
          <a:lstStyle/>
          <a:p>
            <a:pPr algn="ctr"/>
            <a:r>
              <a:rPr lang="en-US" sz="1800" i="1" dirty="0" smtClean="0">
                <a:effectLst>
                  <a:outerShdw blurRad="38100" dist="38100" dir="2700000" algn="tl">
                    <a:srgbClr val="000000">
                      <a:alpha val="43137"/>
                    </a:srgbClr>
                  </a:outerShdw>
                </a:effectLst>
              </a:rPr>
              <a:t>Working group participants at the NOAA/National Center for </a:t>
            </a:r>
            <a:endParaRPr lang="en-US" sz="1800" i="1" dirty="0" smtClean="0">
              <a:effectLst>
                <a:outerShdw blurRad="38100" dist="38100" dir="2700000" algn="tl">
                  <a:srgbClr val="000000">
                    <a:alpha val="43137"/>
                  </a:srgbClr>
                </a:outerShdw>
              </a:effectLst>
            </a:endParaRPr>
          </a:p>
          <a:p>
            <a:pPr algn="ctr"/>
            <a:r>
              <a:rPr lang="en-US" sz="1800" i="1" dirty="0" smtClean="0">
                <a:effectLst>
                  <a:outerShdw blurRad="38100" dist="38100" dir="2700000" algn="tl">
                    <a:srgbClr val="000000">
                      <a:alpha val="43137"/>
                    </a:srgbClr>
                  </a:outerShdw>
                </a:effectLst>
              </a:rPr>
              <a:t>Weather </a:t>
            </a:r>
            <a:r>
              <a:rPr lang="en-US" sz="1800" i="1" dirty="0" smtClean="0">
                <a:effectLst>
                  <a:outerShdw blurRad="38100" dist="38100" dir="2700000" algn="tl">
                    <a:srgbClr val="000000">
                      <a:alpha val="43137"/>
                    </a:srgbClr>
                  </a:outerShdw>
                </a:effectLst>
              </a:rPr>
              <a:t>and Climate Prediction, College Park, MD, USA </a:t>
            </a:r>
            <a:endParaRPr lang="en-US" sz="1800" dirty="0">
              <a:effectLst>
                <a:outerShdw blurRad="38100" dist="38100" dir="2700000" algn="tl">
                  <a:srgbClr val="000000">
                    <a:alpha val="43137"/>
                  </a:srgbClr>
                </a:outerShdw>
              </a:effectLst>
            </a:endParaRPr>
          </a:p>
        </p:txBody>
      </p:sp>
      <p:sp>
        <p:nvSpPr>
          <p:cNvPr id="5" name="TextBox 4"/>
          <p:cNvSpPr txBox="1"/>
          <p:nvPr/>
        </p:nvSpPr>
        <p:spPr>
          <a:xfrm>
            <a:off x="124314" y="5562600"/>
            <a:ext cx="9011570" cy="769441"/>
          </a:xfrm>
          <a:prstGeom prst="rect">
            <a:avLst/>
          </a:prstGeom>
          <a:noFill/>
        </p:spPr>
        <p:txBody>
          <a:bodyPr wrap="none" rtlCol="0">
            <a:spAutoFit/>
          </a:bodyPr>
          <a:lstStyle/>
          <a:p>
            <a:pPr algn="ctr"/>
            <a:r>
              <a:rPr lang="en-US" sz="2200" dirty="0" smtClean="0">
                <a:solidFill>
                  <a:srgbClr val="FFC000"/>
                </a:solidFill>
                <a:effectLst>
                  <a:outerShdw blurRad="38100" dist="38100" dir="2700000" algn="tl">
                    <a:srgbClr val="000000">
                      <a:alpha val="43137"/>
                    </a:srgbClr>
                  </a:outerShdw>
                </a:effectLst>
              </a:rPr>
              <a:t>Now working to develop broader Water Quality Community of Practice </a:t>
            </a:r>
          </a:p>
          <a:p>
            <a:pPr algn="ctr"/>
            <a:r>
              <a:rPr lang="en-US" sz="2200" dirty="0" smtClean="0">
                <a:solidFill>
                  <a:srgbClr val="FFC000"/>
                </a:solidFill>
                <a:effectLst>
                  <a:outerShdw blurRad="38100" dist="38100" dir="2700000" algn="tl">
                    <a:srgbClr val="000000">
                      <a:alpha val="43137"/>
                    </a:srgbClr>
                  </a:outerShdw>
                </a:effectLst>
              </a:rPr>
              <a:t>(WQ-</a:t>
            </a:r>
            <a:r>
              <a:rPr lang="en-US" sz="2200" dirty="0" err="1" smtClean="0">
                <a:solidFill>
                  <a:srgbClr val="FFC000"/>
                </a:solidFill>
                <a:effectLst>
                  <a:outerShdw blurRad="38100" dist="38100" dir="2700000" algn="tl">
                    <a:srgbClr val="000000">
                      <a:alpha val="43137"/>
                    </a:srgbClr>
                  </a:outerShdw>
                </a:effectLst>
              </a:rPr>
              <a:t>CoP</a:t>
            </a:r>
            <a:r>
              <a:rPr lang="en-US" sz="2200" dirty="0" smtClean="0">
                <a:solidFill>
                  <a:srgbClr val="FFC000"/>
                </a:solidFill>
                <a:effectLst>
                  <a:outerShdw blurRad="38100" dist="38100" dir="2700000" algn="tl">
                    <a:srgbClr val="000000">
                      <a:alpha val="43137"/>
                    </a:srgbClr>
                  </a:outerShdw>
                </a:effectLst>
              </a:rPr>
              <a:t>) under the auspices of GEOSS and CEOS</a:t>
            </a:r>
            <a:endParaRPr lang="en-US" sz="2200"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0" y="6096000"/>
            <a:ext cx="4570482" cy="707886"/>
          </a:xfrm>
          <a:prstGeom prst="rect">
            <a:avLst/>
          </a:prstGeom>
          <a:noFill/>
        </p:spPr>
        <p:txBody>
          <a:bodyPr wrap="none" rtlCol="0">
            <a:spAutoFit/>
          </a:bodyPr>
          <a:lstStyle/>
          <a:p>
            <a:pPr algn="ctr"/>
            <a:r>
              <a:rPr lang="en-US" dirty="0" smtClean="0">
                <a:solidFill>
                  <a:srgbClr val="FFC000"/>
                </a:solidFill>
                <a:effectLst>
                  <a:outerShdw blurRad="38100" dist="38100" dir="2700000" algn="tl">
                    <a:srgbClr val="000000">
                      <a:alpha val="43137"/>
                    </a:srgbClr>
                  </a:outerShdw>
                </a:effectLst>
              </a:rPr>
              <a:t>The “PICO” Coastal GOOS Plan, 2012</a:t>
            </a:r>
          </a:p>
          <a:p>
            <a:pPr algn="ctr"/>
            <a:r>
              <a:rPr lang="en-US" dirty="0" smtClean="0">
                <a:solidFill>
                  <a:srgbClr val="FFC000"/>
                </a:solidFill>
                <a:effectLst>
                  <a:outerShdw blurRad="38100" dist="38100" dir="2700000" algn="tl">
                    <a:srgbClr val="000000">
                      <a:alpha val="43137"/>
                    </a:srgbClr>
                  </a:outerShdw>
                </a:effectLst>
              </a:rPr>
              <a:t>Available </a:t>
            </a:r>
            <a:r>
              <a:rPr lang="en-US" dirty="0" smtClean="0">
                <a:solidFill>
                  <a:srgbClr val="FFC000"/>
                </a:solidFill>
                <a:effectLst>
                  <a:outerShdw blurRad="38100" dist="38100" dir="2700000" algn="tl">
                    <a:srgbClr val="000000">
                      <a:alpha val="43137"/>
                    </a:srgbClr>
                  </a:outerShdw>
                </a:effectLst>
              </a:rPr>
              <a:t>at: </a:t>
            </a:r>
            <a:r>
              <a:rPr lang="en-US" dirty="0" smtClean="0">
                <a:solidFill>
                  <a:srgbClr val="FFC000"/>
                </a:solidFill>
                <a:effectLst>
                  <a:outerShdw blurRad="38100" dist="38100" dir="2700000" algn="tl">
                    <a:srgbClr val="000000">
                      <a:alpha val="43137"/>
                    </a:srgbClr>
                  </a:outerShdw>
                </a:effectLst>
              </a:rPr>
              <a:t>http</a:t>
            </a:r>
            <a:r>
              <a:rPr lang="en-US" dirty="0" smtClean="0">
                <a:solidFill>
                  <a:srgbClr val="FFC000"/>
                </a:solidFill>
                <a:effectLst>
                  <a:outerShdw blurRad="38100" dist="38100" dir="2700000" algn="tl">
                    <a:srgbClr val="000000">
                      <a:alpha val="43137"/>
                    </a:srgbClr>
                  </a:outerShdw>
                </a:effectLst>
              </a:rPr>
              <a:t>://</a:t>
            </a:r>
            <a:r>
              <a:rPr lang="en-US" dirty="0" smtClean="0">
                <a:solidFill>
                  <a:srgbClr val="FFC000"/>
                </a:solidFill>
                <a:effectLst>
                  <a:outerShdw blurRad="38100" dist="38100" dir="2700000" algn="tl">
                    <a:srgbClr val="000000">
                      <a:alpha val="43137"/>
                    </a:srgbClr>
                  </a:outerShdw>
                </a:effectLst>
              </a:rPr>
              <a:t>www.ioc-goos.org</a:t>
            </a:r>
            <a:endParaRPr lang="en-US" dirty="0">
              <a:solidFill>
                <a:srgbClr val="FFC000"/>
              </a:solidFill>
              <a:effectLst>
                <a:outerShdw blurRad="38100" dist="38100" dir="2700000" algn="tl">
                  <a:srgbClr val="000000">
                    <a:alpha val="43137"/>
                  </a:srgbClr>
                </a:outerShdw>
              </a:effectLst>
            </a:endParaRPr>
          </a:p>
        </p:txBody>
      </p:sp>
      <p:pic>
        <p:nvPicPr>
          <p:cNvPr id="95236" name="Picture 4"/>
          <p:cNvPicPr>
            <a:picLocks noChangeAspect="1" noChangeArrowheads="1"/>
          </p:cNvPicPr>
          <p:nvPr/>
        </p:nvPicPr>
        <p:blipFill>
          <a:blip r:embed="rId3" cstate="print"/>
          <a:srcRect l="14444" t="16000" r="50556" b="13778"/>
          <a:stretch>
            <a:fillRect/>
          </a:stretch>
        </p:blipFill>
        <p:spPr bwMode="auto">
          <a:xfrm>
            <a:off x="4953000" y="838200"/>
            <a:ext cx="4132162" cy="5181600"/>
          </a:xfrm>
          <a:prstGeom prst="rect">
            <a:avLst/>
          </a:prstGeom>
          <a:noFill/>
          <a:ln w="9525">
            <a:noFill/>
            <a:miter lim="800000"/>
            <a:headEnd/>
            <a:tailEnd/>
          </a:ln>
        </p:spPr>
      </p:pic>
      <p:sp>
        <p:nvSpPr>
          <p:cNvPr id="18" name="Title 1"/>
          <p:cNvSpPr txBox="1">
            <a:spLocks/>
          </p:cNvSpPr>
          <p:nvPr/>
        </p:nvSpPr>
        <p:spPr>
          <a:xfrm>
            <a:off x="-2667000" y="838200"/>
            <a:ext cx="9144000" cy="7921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j-ea"/>
                <a:cs typeface="+mj-cs"/>
              </a:rPr>
              <a:t>Priority Phenomena of Interest</a:t>
            </a:r>
            <a:endParaRPr kumimoji="0" lang="en-US"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j-ea"/>
              <a:cs typeface="+mj-cs"/>
            </a:endParaRPr>
          </a:p>
        </p:txBody>
      </p:sp>
      <p:sp>
        <p:nvSpPr>
          <p:cNvPr id="19" name="Rectangle 18"/>
          <p:cNvSpPr/>
          <p:nvPr/>
        </p:nvSpPr>
        <p:spPr>
          <a:xfrm>
            <a:off x="152400" y="1554162"/>
            <a:ext cx="8534400" cy="685800"/>
          </a:xfrm>
          <a:prstGeom prst="rect">
            <a:avLst/>
          </a:prstGeom>
          <a:noFill/>
          <a:ln w="25400" cap="flat" cmpd="sng" algn="ctr">
            <a:noFill/>
            <a:prstDash val="solid"/>
          </a:ln>
          <a:effectLst/>
        </p:spPr>
        <p:txBody>
          <a:bodyPr rtlCol="0" anchor="ctr"/>
          <a:lstStyle/>
          <a:p>
            <a:pPr marL="0" marR="0" lvl="1" indent="-457200"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Coastal </a:t>
            </a:r>
            <a:r>
              <a:rPr kumimoji="0" lang="en-US" b="1" i="0" u="none" strike="noStrike" kern="0" cap="none" spc="0" normalizeH="0" baseline="0" noProof="0" dirty="0" err="1"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Eutrophication</a:t>
            </a: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 &amp; Hypoxia</a:t>
            </a:r>
            <a:endParaRPr kumimoji="0" 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p:txBody>
      </p:sp>
      <p:sp>
        <p:nvSpPr>
          <p:cNvPr id="20" name="Rectangle 19"/>
          <p:cNvSpPr/>
          <p:nvPr/>
        </p:nvSpPr>
        <p:spPr>
          <a:xfrm>
            <a:off x="152400" y="2239962"/>
            <a:ext cx="8534400" cy="685800"/>
          </a:xfrm>
          <a:prstGeom prst="rect">
            <a:avLst/>
          </a:prstGeom>
          <a:noFill/>
          <a:ln w="25400" cap="flat" cmpd="sng" algn="ctr">
            <a:noFill/>
            <a:prstDash val="solid"/>
          </a:ln>
          <a:effectLst/>
        </p:spPr>
        <p:txBody>
          <a:bodyPr rtlCol="0" anchor="ctr"/>
          <a:lstStyle/>
          <a:p>
            <a:pPr marL="466725" marR="0" lvl="0" indent="-466725"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Human Exposure to Waterborne Pathogens</a:t>
            </a:r>
            <a:endParaRPr kumimoji="0" 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p:txBody>
      </p:sp>
      <p:sp>
        <p:nvSpPr>
          <p:cNvPr id="21" name="Rectangle 20"/>
          <p:cNvSpPr/>
          <p:nvPr/>
        </p:nvSpPr>
        <p:spPr>
          <a:xfrm>
            <a:off x="152400" y="3763962"/>
            <a:ext cx="8534400" cy="609600"/>
          </a:xfrm>
          <a:prstGeom prst="rect">
            <a:avLst/>
          </a:prstGeom>
          <a:noFill/>
          <a:ln w="25400" cap="flat" cmpd="sng" algn="ctr">
            <a:noFill/>
            <a:prstDash val="solid"/>
          </a:ln>
          <a:effectLst/>
        </p:spPr>
        <p:txBody>
          <a:bodyPr rtlCol="0" anchor="ctr"/>
          <a:lstStyle/>
          <a:p>
            <a:pPr marL="466725" marR="0" lvl="0" indent="-466725"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Habitat Loss &amp; Fragmentation</a:t>
            </a:r>
          </a:p>
        </p:txBody>
      </p:sp>
      <p:sp>
        <p:nvSpPr>
          <p:cNvPr id="22" name="Rectangle 21"/>
          <p:cNvSpPr/>
          <p:nvPr/>
        </p:nvSpPr>
        <p:spPr>
          <a:xfrm>
            <a:off x="152400" y="5211762"/>
            <a:ext cx="8534400" cy="609600"/>
          </a:xfrm>
          <a:prstGeom prst="rect">
            <a:avLst/>
          </a:prstGeom>
          <a:noFill/>
          <a:ln w="25400" cap="flat" cmpd="sng" algn="ctr">
            <a:noFill/>
            <a:prstDash val="solid"/>
          </a:ln>
          <a:effectLst/>
        </p:spPr>
        <p:txBody>
          <a:bodyPr rtlCol="0" anchor="ctr"/>
          <a:lstStyle/>
          <a:p>
            <a:pPr marL="466725" marR="0" lvl="0" indent="-466725"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Ocean Warming &amp; Acidification</a:t>
            </a:r>
            <a:endParaRPr kumimoji="0" 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p:txBody>
      </p:sp>
      <p:sp>
        <p:nvSpPr>
          <p:cNvPr id="23" name="Rectangle 22"/>
          <p:cNvSpPr/>
          <p:nvPr/>
        </p:nvSpPr>
        <p:spPr>
          <a:xfrm>
            <a:off x="152400" y="2925762"/>
            <a:ext cx="8534400" cy="838200"/>
          </a:xfrm>
          <a:prstGeom prst="rect">
            <a:avLst/>
          </a:prstGeom>
          <a:noFill/>
          <a:ln w="25400" cap="flat" cmpd="sng" algn="ctr">
            <a:noFill/>
            <a:prstDash val="solid"/>
          </a:ln>
          <a:effectLst/>
        </p:spPr>
        <p:txBody>
          <a:bodyPr rtlCol="0" anchor="ctr"/>
          <a:lstStyle/>
          <a:p>
            <a:pPr marL="466725" marR="0" lvl="0" indent="-466725"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Toxic Algal Blooms</a:t>
            </a:r>
            <a:endParaRPr kumimoji="0" 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p:txBody>
      </p:sp>
      <p:sp>
        <p:nvSpPr>
          <p:cNvPr id="24" name="Rectangle 23"/>
          <p:cNvSpPr/>
          <p:nvPr/>
        </p:nvSpPr>
        <p:spPr>
          <a:xfrm>
            <a:off x="152400" y="5897562"/>
            <a:ext cx="8534400" cy="685800"/>
          </a:xfrm>
          <a:prstGeom prst="rect">
            <a:avLst/>
          </a:prstGeom>
          <a:noFill/>
          <a:ln w="25400" cap="flat" cmpd="sng" algn="ctr">
            <a:noFill/>
            <a:prstDash val="solid"/>
          </a:ln>
          <a:effectLst/>
        </p:spPr>
        <p:txBody>
          <a:bodyPr rtlCol="0" anchor="ctr"/>
          <a:lstStyle/>
          <a:p>
            <a:pPr marL="466725" marR="0" lvl="0" indent="-466725"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Food Security</a:t>
            </a:r>
            <a:endParaRPr kumimoji="0" 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p:txBody>
      </p:sp>
      <p:sp>
        <p:nvSpPr>
          <p:cNvPr id="25" name="Rectangle 24"/>
          <p:cNvSpPr/>
          <p:nvPr/>
        </p:nvSpPr>
        <p:spPr>
          <a:xfrm>
            <a:off x="152400" y="4525962"/>
            <a:ext cx="8534400" cy="609600"/>
          </a:xfrm>
          <a:prstGeom prst="rect">
            <a:avLst/>
          </a:prstGeom>
          <a:noFill/>
          <a:ln w="25400" cap="flat" cmpd="sng" algn="ctr">
            <a:noFill/>
            <a:prstDash val="solid"/>
          </a:ln>
          <a:effectLst/>
        </p:spPr>
        <p:txBody>
          <a:bodyPr rtlCol="0" anchor="ctr"/>
          <a:lstStyle/>
          <a:p>
            <a:pPr marL="466725" marR="0" lvl="0" indent="-466725"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Vulnerability to Coastal Flooding</a:t>
            </a:r>
          </a:p>
        </p:txBody>
      </p:sp>
      <p:sp>
        <p:nvSpPr>
          <p:cNvPr id="26" name="TextBox 25"/>
          <p:cNvSpPr txBox="1"/>
          <p:nvPr/>
        </p:nvSpPr>
        <p:spPr>
          <a:xfrm>
            <a:off x="428552" y="152400"/>
            <a:ext cx="8182048" cy="707886"/>
          </a:xfrm>
          <a:prstGeom prst="rect">
            <a:avLst/>
          </a:prstGeom>
          <a:noFill/>
        </p:spPr>
        <p:txBody>
          <a:bodyPr wrap="none" rtlCol="0">
            <a:spAutoFit/>
          </a:bodyPr>
          <a:lstStyle/>
          <a:p>
            <a:r>
              <a:rPr lang="en-GB" b="1" dirty="0" smtClean="0">
                <a:solidFill>
                  <a:srgbClr val="FFC000"/>
                </a:solidFill>
                <a:effectLst>
                  <a:outerShdw blurRad="38100" dist="38100" dir="2700000" algn="tl">
                    <a:srgbClr val="000000">
                      <a:alpha val="43137"/>
                    </a:srgbClr>
                  </a:outerShdw>
                </a:effectLst>
                <a:latin typeface="Arial Narrow" pitchFamily="34" charset="0"/>
              </a:rPr>
              <a:t>Requirements for Global Implementation of the Strategic Plan for Coastal GOOS</a:t>
            </a:r>
            <a:endParaRPr lang="en-US" dirty="0" smtClean="0">
              <a:solidFill>
                <a:srgbClr val="FFC000"/>
              </a:solidFill>
              <a:effectLst>
                <a:outerShdw blurRad="38100" dist="38100" dir="2700000" algn="tl">
                  <a:srgbClr val="000000">
                    <a:alpha val="43137"/>
                  </a:srgbClr>
                </a:outerShdw>
              </a:effectLst>
              <a:latin typeface="Arial Narrow" pitchFamily="34" charset="0"/>
            </a:endParaRPr>
          </a:p>
          <a:p>
            <a:endParaRPr lang="en-US" dirty="0">
              <a:solidFill>
                <a:srgbClr val="FFC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4000"/>
                                  </p:iterate>
                                  <p:childTnLst>
                                    <p:set>
                                      <p:cBhvr override="childStyle">
                                        <p:cTn id="6" dur="500" fill="hold"/>
                                        <p:tgtEl>
                                          <p:spTgt spid="19"/>
                                        </p:tgtEl>
                                        <p:attrNameLst>
                                          <p:attrName>style.textDecorationUnderline</p:attrName>
                                        </p:attrNameLst>
                                      </p:cBhvr>
                                      <p:to>
                                        <p:strVal val="true"/>
                                      </p:to>
                                    </p:set>
                                  </p:childTnLst>
                                </p:cTn>
                              </p:par>
                            </p:childTnLst>
                          </p:cTn>
                        </p:par>
                        <p:par>
                          <p:cTn id="7" fill="hold">
                            <p:stCondLst>
                              <p:cond delay="1060"/>
                            </p:stCondLst>
                            <p:childTnLst>
                              <p:par>
                                <p:cTn id="8" presetID="18" presetClass="emph" presetSubtype="0" fill="hold" grpId="0" nodeType="afterEffect">
                                  <p:stCondLst>
                                    <p:cond delay="0"/>
                                  </p:stCondLst>
                                  <p:iterate type="lt">
                                    <p:tmPct val="4000"/>
                                  </p:iterate>
                                  <p:childTnLst>
                                    <p:set>
                                      <p:cBhvr override="childStyle">
                                        <p:cTn id="9" dur="500" fill="hold"/>
                                        <p:tgtEl>
                                          <p:spTgt spid="20"/>
                                        </p:tgtEl>
                                        <p:attrNameLst>
                                          <p:attrName>style.textDecorationUnderline</p:attrName>
                                        </p:attrNameLst>
                                      </p:cBhvr>
                                      <p:to>
                                        <p:strVal val="true"/>
                                      </p:to>
                                    </p:set>
                                  </p:childTnLst>
                                </p:cTn>
                              </p:par>
                            </p:childTnLst>
                          </p:cTn>
                        </p:par>
                        <p:par>
                          <p:cTn id="10" fill="hold">
                            <p:stCondLst>
                              <p:cond delay="2220"/>
                            </p:stCondLst>
                            <p:childTnLst>
                              <p:par>
                                <p:cTn id="11" presetID="18" presetClass="emph" presetSubtype="0" fill="hold" grpId="0" nodeType="afterEffect">
                                  <p:stCondLst>
                                    <p:cond delay="0"/>
                                  </p:stCondLst>
                                  <p:iterate type="lt">
                                    <p:tmPct val="4000"/>
                                  </p:iterate>
                                  <p:childTnLst>
                                    <p:set>
                                      <p:cBhvr override="childStyle">
                                        <p:cTn id="12" dur="500" fill="hold"/>
                                        <p:tgtEl>
                                          <p:spTgt spid="23"/>
                                        </p:tgtEl>
                                        <p:attrNameLst>
                                          <p:attrName>style.textDecorationUnderline</p:attrName>
                                        </p:attrNameLst>
                                      </p:cBhvr>
                                      <p:to>
                                        <p:strVal val="true"/>
                                      </p:to>
                                    </p:set>
                                  </p:childTnLst>
                                </p:cTn>
                              </p:par>
                            </p:childTnLst>
                          </p:cTn>
                        </p:par>
                        <p:par>
                          <p:cTn id="13" fill="hold">
                            <p:stCondLst>
                              <p:cond delay="3020"/>
                            </p:stCondLst>
                            <p:childTnLst>
                              <p:par>
                                <p:cTn id="14" presetID="18" presetClass="emph" presetSubtype="0" fill="hold" grpId="0" nodeType="afterEffect">
                                  <p:stCondLst>
                                    <p:cond delay="0"/>
                                  </p:stCondLst>
                                  <p:iterate type="lt">
                                    <p:tmPct val="4000"/>
                                  </p:iterate>
                                  <p:childTnLst>
                                    <p:set>
                                      <p:cBhvr override="childStyle">
                                        <p:cTn id="15" dur="500" fill="hold"/>
                                        <p:tgtEl>
                                          <p:spTgt spid="21"/>
                                        </p:tgtEl>
                                        <p:attrNameLst>
                                          <p:attrName>style.textDecorationUnderline</p:attrName>
                                        </p:attrNameLst>
                                      </p:cBhvr>
                                      <p:to>
                                        <p:strVal val="true"/>
                                      </p:to>
                                    </p:set>
                                  </p:childTnLst>
                                </p:cTn>
                              </p:par>
                            </p:childTnLst>
                          </p:cTn>
                        </p:par>
                        <p:par>
                          <p:cTn id="16" fill="hold">
                            <p:stCondLst>
                              <p:cond delay="4000"/>
                            </p:stCondLst>
                            <p:childTnLst>
                              <p:par>
                                <p:cTn id="17" presetID="18" presetClass="emph" presetSubtype="0" fill="hold" grpId="0" nodeType="afterEffect">
                                  <p:stCondLst>
                                    <p:cond delay="0"/>
                                  </p:stCondLst>
                                  <p:iterate type="lt">
                                    <p:tmPct val="4000"/>
                                  </p:iterate>
                                  <p:childTnLst>
                                    <p:set>
                                      <p:cBhvr override="childStyle">
                                        <p:cTn id="18" dur="500" fill="hold"/>
                                        <p:tgtEl>
                                          <p:spTgt spid="25"/>
                                        </p:tgtEl>
                                        <p:attrNameLst>
                                          <p:attrName>style.textDecorationUnderline</p:attrName>
                                        </p:attrNameLst>
                                      </p:cBhvr>
                                      <p:to>
                                        <p:strVal val="true"/>
                                      </p:to>
                                    </p:set>
                                  </p:childTnLst>
                                </p:cTn>
                              </p:par>
                            </p:childTnLst>
                          </p:cTn>
                        </p:par>
                        <p:par>
                          <p:cTn id="19" fill="hold">
                            <p:stCondLst>
                              <p:cond delay="5080"/>
                            </p:stCondLst>
                            <p:childTnLst>
                              <p:par>
                                <p:cTn id="20" presetID="18" presetClass="emph" presetSubtype="0" fill="hold" grpId="0" nodeType="afterEffect">
                                  <p:stCondLst>
                                    <p:cond delay="0"/>
                                  </p:stCondLst>
                                  <p:iterate type="lt">
                                    <p:tmPct val="4000"/>
                                  </p:iterate>
                                  <p:childTnLst>
                                    <p:set>
                                      <p:cBhvr override="childStyle">
                                        <p:cTn id="21" dur="500" fill="hold"/>
                                        <p:tgtEl>
                                          <p:spTgt spid="22"/>
                                        </p:tgtEl>
                                        <p:attrNameLst>
                                          <p:attrName>style.textDecorationUnderline</p:attrName>
                                        </p:attrNameLst>
                                      </p:cBhvr>
                                      <p:to>
                                        <p:strVal val="true"/>
                                      </p:to>
                                    </p:set>
                                  </p:childTnLst>
                                </p:cTn>
                              </p:par>
                            </p:childTnLst>
                          </p:cTn>
                        </p:par>
                        <p:par>
                          <p:cTn id="22" fill="hold">
                            <p:stCondLst>
                              <p:cond delay="6080"/>
                            </p:stCondLst>
                            <p:childTnLst>
                              <p:par>
                                <p:cTn id="23" presetID="18" presetClass="emph" presetSubtype="0" fill="hold" grpId="0" nodeType="afterEffect">
                                  <p:stCondLst>
                                    <p:cond delay="0"/>
                                  </p:stCondLst>
                                  <p:iterate type="lt">
                                    <p:tmPct val="4000"/>
                                  </p:iterate>
                                  <p:childTnLst>
                                    <p:set>
                                      <p:cBhvr override="childStyle">
                                        <p:cTn id="24" dur="500" fill="hold"/>
                                        <p:tgtEl>
                                          <p:spTgt spid="2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6962"/>
          </a:xfrm>
        </p:spPr>
        <p:txBody>
          <a:bodyPr>
            <a:normAutofit/>
          </a:bodyPr>
          <a:lstStyle/>
          <a:p>
            <a:r>
              <a:rPr lang="en-US" sz="2800" b="1" dirty="0" smtClean="0">
                <a:solidFill>
                  <a:srgbClr val="FFC000"/>
                </a:solidFill>
              </a:rPr>
              <a:t>Priority Phenomena of Interest &amp; Associated Indicators</a:t>
            </a:r>
            <a:endParaRPr lang="en-US" sz="2800" b="1" dirty="0">
              <a:solidFill>
                <a:srgbClr val="FFC000"/>
              </a:solidFill>
            </a:endParaRPr>
          </a:p>
        </p:txBody>
      </p:sp>
      <p:sp>
        <p:nvSpPr>
          <p:cNvPr id="3" name="Rectangle 2"/>
          <p:cNvSpPr/>
          <p:nvPr/>
        </p:nvSpPr>
        <p:spPr>
          <a:xfrm>
            <a:off x="304800" y="9906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a:solidFill>
                  <a:prstClr val="white"/>
                </a:solidFill>
              </a:rPr>
              <a:t>Phenomenon of Interest</a:t>
            </a:r>
          </a:p>
        </p:txBody>
      </p:sp>
      <p:sp>
        <p:nvSpPr>
          <p:cNvPr id="4" name="Rectangle 3"/>
          <p:cNvSpPr/>
          <p:nvPr/>
        </p:nvSpPr>
        <p:spPr>
          <a:xfrm>
            <a:off x="304800" y="16764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Coastal </a:t>
            </a:r>
            <a:r>
              <a:rPr lang="en-US" b="1" dirty="0" err="1">
                <a:solidFill>
                  <a:prstClr val="white"/>
                </a:solidFill>
              </a:rPr>
              <a:t>Eutrophication</a:t>
            </a:r>
            <a:r>
              <a:rPr lang="en-US" b="1" dirty="0">
                <a:solidFill>
                  <a:prstClr val="white"/>
                </a:solidFill>
              </a:rPr>
              <a:t> &amp; Hypoxia</a:t>
            </a:r>
          </a:p>
        </p:txBody>
      </p:sp>
      <p:sp>
        <p:nvSpPr>
          <p:cNvPr id="5" name="Rectangle 4"/>
          <p:cNvSpPr/>
          <p:nvPr/>
        </p:nvSpPr>
        <p:spPr>
          <a:xfrm>
            <a:off x="304800" y="23622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Human Exposure to Waterborne Pathogens</a:t>
            </a:r>
          </a:p>
        </p:txBody>
      </p:sp>
      <p:sp>
        <p:nvSpPr>
          <p:cNvPr id="7" name="Rectangle 6"/>
          <p:cNvSpPr/>
          <p:nvPr/>
        </p:nvSpPr>
        <p:spPr>
          <a:xfrm>
            <a:off x="304800" y="3886200"/>
            <a:ext cx="41148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schemeClr val="bg1"/>
                </a:solidFill>
              </a:rPr>
              <a:t>Habitat Loss &amp; Modification</a:t>
            </a:r>
          </a:p>
        </p:txBody>
      </p:sp>
      <p:sp>
        <p:nvSpPr>
          <p:cNvPr id="8" name="Rectangle 7"/>
          <p:cNvSpPr/>
          <p:nvPr/>
        </p:nvSpPr>
        <p:spPr>
          <a:xfrm>
            <a:off x="304800" y="5105400"/>
            <a:ext cx="41148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Ocean acidification</a:t>
            </a:r>
          </a:p>
        </p:txBody>
      </p:sp>
      <p:sp>
        <p:nvSpPr>
          <p:cNvPr id="9" name="Rectangle 8"/>
          <p:cNvSpPr/>
          <p:nvPr/>
        </p:nvSpPr>
        <p:spPr>
          <a:xfrm>
            <a:off x="304800" y="3048000"/>
            <a:ext cx="4114800" cy="838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Harmful Algal Blooms</a:t>
            </a:r>
          </a:p>
        </p:txBody>
      </p:sp>
      <p:sp>
        <p:nvSpPr>
          <p:cNvPr id="10" name="Rectangle 9"/>
          <p:cNvSpPr/>
          <p:nvPr/>
        </p:nvSpPr>
        <p:spPr>
          <a:xfrm>
            <a:off x="304800" y="57150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Food Security</a:t>
            </a:r>
          </a:p>
        </p:txBody>
      </p:sp>
      <p:sp>
        <p:nvSpPr>
          <p:cNvPr id="11" name="Rectangle 10"/>
          <p:cNvSpPr/>
          <p:nvPr/>
        </p:nvSpPr>
        <p:spPr>
          <a:xfrm>
            <a:off x="4419600" y="9906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a:solidFill>
                  <a:prstClr val="white"/>
                </a:solidFill>
              </a:rPr>
              <a:t>Key Indicators of Ecosystem States</a:t>
            </a:r>
          </a:p>
        </p:txBody>
      </p:sp>
      <p:sp>
        <p:nvSpPr>
          <p:cNvPr id="12" name="Rectangle 11"/>
          <p:cNvSpPr/>
          <p:nvPr/>
        </p:nvSpPr>
        <p:spPr>
          <a:xfrm>
            <a:off x="4419600" y="16764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Phytoplankton biomass fields</a:t>
            </a:r>
          </a:p>
          <a:p>
            <a:pPr eaLnBrk="1" fontAlgn="auto" hangingPunct="1">
              <a:spcBef>
                <a:spcPts val="0"/>
              </a:spcBef>
              <a:spcAft>
                <a:spcPts val="0"/>
              </a:spcAft>
            </a:pPr>
            <a:r>
              <a:rPr lang="en-US" b="1" dirty="0">
                <a:solidFill>
                  <a:prstClr val="white"/>
                </a:solidFill>
              </a:rPr>
              <a:t>Dissolved oxygen fields</a:t>
            </a:r>
          </a:p>
        </p:txBody>
      </p:sp>
      <p:sp>
        <p:nvSpPr>
          <p:cNvPr id="13" name="Rectangle 12"/>
          <p:cNvSpPr/>
          <p:nvPr/>
        </p:nvSpPr>
        <p:spPr>
          <a:xfrm>
            <a:off x="4419600" y="23622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Distribution &amp; abundance of waterborne pathogens</a:t>
            </a:r>
          </a:p>
        </p:txBody>
      </p:sp>
      <p:sp>
        <p:nvSpPr>
          <p:cNvPr id="14" name="Rectangle 13"/>
          <p:cNvSpPr/>
          <p:nvPr/>
        </p:nvSpPr>
        <p:spPr>
          <a:xfrm>
            <a:off x="4419600" y="3048000"/>
            <a:ext cx="4114800" cy="838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Distribution &amp; abundance of toxic phytoplankton species</a:t>
            </a:r>
          </a:p>
        </p:txBody>
      </p:sp>
      <p:sp>
        <p:nvSpPr>
          <p:cNvPr id="15" name="Rectangle 14"/>
          <p:cNvSpPr/>
          <p:nvPr/>
        </p:nvSpPr>
        <p:spPr>
          <a:xfrm>
            <a:off x="4419600" y="3886200"/>
            <a:ext cx="41148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Extent &amp; condition of biologically structured habitats</a:t>
            </a:r>
          </a:p>
        </p:txBody>
      </p:sp>
      <p:sp>
        <p:nvSpPr>
          <p:cNvPr id="17" name="Rectangle 16"/>
          <p:cNvSpPr/>
          <p:nvPr/>
        </p:nvSpPr>
        <p:spPr>
          <a:xfrm>
            <a:off x="4419600" y="5105400"/>
            <a:ext cx="41148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Extent &amp; condition of coral reefs</a:t>
            </a:r>
          </a:p>
          <a:p>
            <a:pPr eaLnBrk="1" fontAlgn="auto" hangingPunct="1">
              <a:spcBef>
                <a:spcPts val="0"/>
              </a:spcBef>
              <a:spcAft>
                <a:spcPts val="0"/>
              </a:spcAft>
            </a:pPr>
            <a:r>
              <a:rPr lang="en-US" b="1" dirty="0">
                <a:solidFill>
                  <a:prstClr val="white"/>
                </a:solidFill>
              </a:rPr>
              <a:t>Abundance of calcareous plankton</a:t>
            </a:r>
          </a:p>
        </p:txBody>
      </p:sp>
      <p:sp>
        <p:nvSpPr>
          <p:cNvPr id="19" name="Rectangle 18"/>
          <p:cNvSpPr/>
          <p:nvPr/>
        </p:nvSpPr>
        <p:spPr>
          <a:xfrm>
            <a:off x="4419600" y="5715000"/>
            <a:ext cx="4114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Abundance of harvestable finfish &amp; shellfish stocks</a:t>
            </a:r>
          </a:p>
        </p:txBody>
      </p:sp>
      <p:sp>
        <p:nvSpPr>
          <p:cNvPr id="18" name="Rectangle 17"/>
          <p:cNvSpPr/>
          <p:nvPr/>
        </p:nvSpPr>
        <p:spPr>
          <a:xfrm>
            <a:off x="304800" y="4495800"/>
            <a:ext cx="41148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Vulnerability to coastal flooding</a:t>
            </a:r>
          </a:p>
        </p:txBody>
      </p:sp>
      <p:sp>
        <p:nvSpPr>
          <p:cNvPr id="21" name="Rectangle 20"/>
          <p:cNvSpPr/>
          <p:nvPr/>
        </p:nvSpPr>
        <p:spPr>
          <a:xfrm>
            <a:off x="4419600" y="4495800"/>
            <a:ext cx="41148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b="1" dirty="0">
                <a:solidFill>
                  <a:prstClr val="white"/>
                </a:solidFill>
              </a:rPr>
              <a:t>Extent &amp; condition of habitat buffers to flooding</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1121949"/>
          <a:ext cx="8915400" cy="5507451"/>
        </p:xfrm>
        <a:graphic>
          <a:graphicData uri="http://schemas.openxmlformats.org/drawingml/2006/table">
            <a:tbl>
              <a:tblPr/>
              <a:tblGrid>
                <a:gridCol w="2228850"/>
                <a:gridCol w="2228850"/>
                <a:gridCol w="2228850"/>
                <a:gridCol w="2228850"/>
              </a:tblGrid>
              <a:tr h="566655">
                <a:tc>
                  <a:txBody>
                    <a:bodyPr/>
                    <a:lstStyle/>
                    <a:p>
                      <a:pPr marL="0" marR="0" algn="l">
                        <a:spcBef>
                          <a:spcPts val="0"/>
                        </a:spcBef>
                        <a:spcAft>
                          <a:spcPts val="0"/>
                        </a:spcAft>
                      </a:pPr>
                      <a:r>
                        <a:rPr lang="en-US" sz="1800" b="1" dirty="0">
                          <a:latin typeface="Times New Roman"/>
                          <a:ea typeface="Calibri"/>
                        </a:rPr>
                        <a:t>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a:latin typeface="Times New Roman"/>
                          <a:ea typeface="Calibri"/>
                        </a:rPr>
                        <a:t>Dissolved N, P, Si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a:latin typeface="Times New Roman"/>
                          <a:ea typeface="Calibri"/>
                        </a:rPr>
                        <a:t>Chlorophyll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a:latin typeface="Times New Roman"/>
                          <a:ea typeface="Calibri"/>
                        </a:rPr>
                        <a:t>Water leaving radiances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6655">
                <a:tc>
                  <a:txBody>
                    <a:bodyPr/>
                    <a:lstStyle/>
                    <a:p>
                      <a:pPr marL="0" marR="0" algn="l">
                        <a:spcBef>
                          <a:spcPts val="0"/>
                        </a:spcBef>
                        <a:spcAft>
                          <a:spcPts val="0"/>
                        </a:spcAft>
                      </a:pPr>
                      <a:r>
                        <a:rPr lang="en-US" sz="1800" b="1" dirty="0">
                          <a:latin typeface="Times New Roman"/>
                          <a:ea typeface="Calibri"/>
                        </a:rPr>
                        <a:t>Salinity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a:latin typeface="Times New Roman"/>
                          <a:ea typeface="Calibri"/>
                        </a:rPr>
                        <a:t>Dissolved O</a:t>
                      </a:r>
                      <a:r>
                        <a:rPr lang="en-US" sz="1800" b="1" baseline="-25000" dirty="0">
                          <a:latin typeface="Times New Roman"/>
                          <a:ea typeface="Calibri"/>
                        </a:rPr>
                        <a:t>2</a:t>
                      </a: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Toxic phytoplankton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err="1">
                          <a:latin typeface="Times New Roman"/>
                          <a:ea typeface="Calibri"/>
                        </a:rPr>
                        <a:t>Downwelling</a:t>
                      </a:r>
                      <a:r>
                        <a:rPr lang="en-US" sz="1800" b="1" dirty="0">
                          <a:latin typeface="Times New Roman"/>
                          <a:ea typeface="Calibri"/>
                        </a:rPr>
                        <a:t> irradiance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3328">
                <a:tc>
                  <a:txBody>
                    <a:bodyPr/>
                    <a:lstStyle/>
                    <a:p>
                      <a:pPr marL="0" marR="0" algn="l">
                        <a:spcBef>
                          <a:spcPts val="0"/>
                        </a:spcBef>
                        <a:spcAft>
                          <a:spcPts val="0"/>
                        </a:spcAft>
                      </a:pPr>
                      <a:r>
                        <a:rPr lang="en-US" sz="1800" b="1">
                          <a:latin typeface="Times New Roman"/>
                          <a:ea typeface="Calibri"/>
                        </a:rPr>
                        <a:t>Current velocity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smtClean="0">
                          <a:latin typeface="Times New Roman"/>
                          <a:ea typeface="Calibri"/>
                        </a:rPr>
                        <a:t>pH</a:t>
                      </a: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Calcareous plankton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6655">
                <a:tc>
                  <a:txBody>
                    <a:bodyPr/>
                    <a:lstStyle/>
                    <a:p>
                      <a:pPr marL="0" marR="0" algn="l">
                        <a:spcBef>
                          <a:spcPts val="0"/>
                        </a:spcBef>
                        <a:spcAft>
                          <a:spcPts val="0"/>
                        </a:spcAft>
                      </a:pPr>
                      <a:r>
                        <a:rPr lang="en-US" sz="1800" b="1" dirty="0">
                          <a:latin typeface="Times New Roman"/>
                          <a:ea typeface="Calibri"/>
                        </a:rPr>
                        <a:t>Surface wave height &amp; direction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sz="800" b="1" dirty="0" smtClean="0">
                        <a:latin typeface="Times New Roman"/>
                        <a:ea typeface="Calibri"/>
                      </a:endParaRPr>
                    </a:p>
                    <a:p>
                      <a:r>
                        <a:rPr lang="en-US" sz="1800" b="1" dirty="0" smtClean="0">
                          <a:latin typeface="Times New Roman"/>
                          <a:ea typeface="Calibri"/>
                        </a:rPr>
                        <a:t>pCO</a:t>
                      </a:r>
                      <a:r>
                        <a:rPr lang="en-US" sz="1800" b="1" baseline="-25000" dirty="0" smtClean="0">
                          <a:latin typeface="Times New Roman"/>
                          <a:ea typeface="Calibri"/>
                        </a:rPr>
                        <a:t>2</a:t>
                      </a:r>
                      <a:endParaRPr lang="en-US"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Copepod indicator species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24991">
                <a:tc>
                  <a:txBody>
                    <a:bodyPr/>
                    <a:lstStyle/>
                    <a:p>
                      <a:pPr marL="0" marR="0" algn="l">
                        <a:spcBef>
                          <a:spcPts val="0"/>
                        </a:spcBef>
                        <a:spcAft>
                          <a:spcPts val="0"/>
                        </a:spcAft>
                      </a:pPr>
                      <a:r>
                        <a:rPr lang="en-US" sz="1800" b="1" dirty="0">
                          <a:latin typeface="Times New Roman"/>
                          <a:ea typeface="Calibri"/>
                        </a:rPr>
                        <a:t>Absolute sea level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b="1" dirty="0" smtClean="0"/>
                        <a:t>Total alkalinity</a:t>
                      </a:r>
                      <a:endParaRPr lang="en-US"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Enteric bacteria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49982">
                <a:tc>
                  <a:txBody>
                    <a:bodyPr/>
                    <a:lstStyle/>
                    <a:p>
                      <a:pPr marL="0" marR="0" algn="l">
                        <a:spcBef>
                          <a:spcPts val="0"/>
                        </a:spcBef>
                        <a:spcAft>
                          <a:spcPts val="0"/>
                        </a:spcAft>
                      </a:pPr>
                      <a:r>
                        <a:rPr lang="en-US" sz="1800" b="1">
                          <a:latin typeface="Times New Roman"/>
                          <a:ea typeface="Calibri"/>
                        </a:rPr>
                        <a:t>Shoreline position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a:latin typeface="Times New Roman"/>
                          <a:ea typeface="Calibri"/>
                        </a:rPr>
                        <a:t>Aragonite saturation state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Extent of biologically structured benthic habitats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49220">
                <a:tc>
                  <a:txBody>
                    <a:bodyPr/>
                    <a:lstStyle/>
                    <a:p>
                      <a:pPr marL="0" marR="0" algn="l">
                        <a:spcBef>
                          <a:spcPts val="0"/>
                        </a:spcBef>
                        <a:spcAft>
                          <a:spcPts val="0"/>
                        </a:spcAft>
                      </a:pPr>
                      <a:r>
                        <a:rPr lang="en-US" sz="1800" b="1">
                          <a:latin typeface="Times New Roman"/>
                          <a:ea typeface="Calibri"/>
                        </a:rPr>
                        <a:t>Bathymetry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a:latin typeface="Times New Roman"/>
                          <a:ea typeface="Calibri"/>
                        </a:rPr>
                        <a:t>Colored dissolved organic matter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Species diversity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6655">
                <a:tc>
                  <a:txBody>
                    <a:bodyPr/>
                    <a:lstStyle/>
                    <a:p>
                      <a:pPr marL="0" marR="0" algn="l">
                        <a:spcBef>
                          <a:spcPts val="0"/>
                        </a:spcBef>
                        <a:spcAft>
                          <a:spcPts val="0"/>
                        </a:spcAft>
                      </a:pPr>
                      <a:r>
                        <a:rPr lang="en-US" sz="1800" b="1">
                          <a:latin typeface="Times New Roman"/>
                          <a:ea typeface="Calibri"/>
                        </a:rPr>
                        <a:t>Sea surface roughness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Exploitable fish stocks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6655">
                <a:tc>
                  <a:txBody>
                    <a:bodyPr/>
                    <a:lstStyle/>
                    <a:p>
                      <a:pPr marL="0" marR="0" algn="l">
                        <a:spcBef>
                          <a:spcPts val="0"/>
                        </a:spcBef>
                        <a:spcAft>
                          <a:spcPts val="0"/>
                        </a:spcAft>
                      </a:pPr>
                      <a:r>
                        <a:rPr lang="en-US" sz="1800" b="1">
                          <a:latin typeface="Times New Roman"/>
                          <a:ea typeface="Calibri"/>
                        </a:rPr>
                        <a:t>Total suspended matter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Bycatch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6655">
                <a:tc>
                  <a:txBody>
                    <a:bodyPr/>
                    <a:lstStyle/>
                    <a:p>
                      <a:pPr marL="0" marR="0" algn="l">
                        <a:spcBef>
                          <a:spcPts val="0"/>
                        </a:spcBef>
                        <a:spcAft>
                          <a:spcPts val="0"/>
                        </a:spcAft>
                      </a:pPr>
                      <a:endParaRPr lang="en-US" sz="1800" b="1">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a:latin typeface="Times New Roman"/>
                          <a:ea typeface="Calibri"/>
                        </a:rPr>
                        <a:t>Large pelagic predators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800" b="1" dirty="0" smtClean="0">
                          <a:latin typeface="Times New Roman"/>
                          <a:ea typeface="Calibri"/>
                        </a:rPr>
                        <a:t>  </a:t>
                      </a:r>
                    </a:p>
                    <a:p>
                      <a:pPr marL="0" marR="0" algn="l">
                        <a:spcBef>
                          <a:spcPts val="0"/>
                        </a:spcBef>
                        <a:spcAft>
                          <a:spcPts val="0"/>
                        </a:spcAft>
                      </a:pPr>
                      <a:r>
                        <a:rPr lang="en-US" sz="1800" b="1" dirty="0" smtClean="0">
                          <a:latin typeface="Times New Roman"/>
                          <a:ea typeface="Calibri"/>
                        </a:rPr>
                        <a:t>                                                           </a:t>
                      </a:r>
                      <a:endParaRPr lang="en-US" sz="1800" b="1"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Rectangle 3"/>
          <p:cNvSpPr/>
          <p:nvPr/>
        </p:nvSpPr>
        <p:spPr>
          <a:xfrm>
            <a:off x="76200" y="152400"/>
            <a:ext cx="8915400"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C000"/>
                </a:solidFill>
              </a:rPr>
              <a:t>ESSENTIAL  ECOSYSTEM  STATE  VARIABLES</a:t>
            </a:r>
            <a:endParaRPr lang="en-US" sz="2000" b="1" dirty="0">
              <a:solidFill>
                <a:srgbClr val="FFC000"/>
              </a:solidFill>
            </a:endParaRPr>
          </a:p>
        </p:txBody>
      </p:sp>
      <p:sp>
        <p:nvSpPr>
          <p:cNvPr id="15" name="Rectangle 14"/>
          <p:cNvSpPr/>
          <p:nvPr/>
        </p:nvSpPr>
        <p:spPr>
          <a:xfrm>
            <a:off x="76200" y="685800"/>
            <a:ext cx="2209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Geophysical</a:t>
            </a:r>
            <a:endParaRPr lang="en-US" b="1" dirty="0">
              <a:solidFill>
                <a:srgbClr val="FFC000"/>
              </a:solidFill>
            </a:endParaRPr>
          </a:p>
        </p:txBody>
      </p:sp>
      <p:sp>
        <p:nvSpPr>
          <p:cNvPr id="16" name="Rectangle 15"/>
          <p:cNvSpPr/>
          <p:nvPr/>
        </p:nvSpPr>
        <p:spPr>
          <a:xfrm>
            <a:off x="2286000" y="685800"/>
            <a:ext cx="2209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Chemical</a:t>
            </a:r>
            <a:endParaRPr lang="en-US" b="1" dirty="0">
              <a:solidFill>
                <a:srgbClr val="FFC000"/>
              </a:solidFill>
            </a:endParaRPr>
          </a:p>
        </p:txBody>
      </p:sp>
      <p:sp>
        <p:nvSpPr>
          <p:cNvPr id="17" name="Rectangle 16"/>
          <p:cNvSpPr/>
          <p:nvPr/>
        </p:nvSpPr>
        <p:spPr>
          <a:xfrm>
            <a:off x="4572000" y="685800"/>
            <a:ext cx="2133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Biological</a:t>
            </a:r>
            <a:endParaRPr lang="en-US" b="1" dirty="0">
              <a:solidFill>
                <a:srgbClr val="FFC000"/>
              </a:solidFill>
            </a:endParaRPr>
          </a:p>
        </p:txBody>
      </p:sp>
      <p:sp>
        <p:nvSpPr>
          <p:cNvPr id="18" name="Rectangle 17"/>
          <p:cNvSpPr/>
          <p:nvPr/>
        </p:nvSpPr>
        <p:spPr>
          <a:xfrm>
            <a:off x="6781800" y="685800"/>
            <a:ext cx="2133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Biophysical</a:t>
            </a:r>
            <a:endParaRPr lang="en-US" b="1" dirty="0">
              <a:solidFill>
                <a:srgbClr val="FFC000"/>
              </a:solidFill>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92" name="Text Box 8"/>
          <p:cNvSpPr txBox="1">
            <a:spLocks noChangeArrowheads="1"/>
          </p:cNvSpPr>
          <p:nvPr/>
        </p:nvSpPr>
        <p:spPr bwMode="auto">
          <a:xfrm>
            <a:off x="219075" y="347762"/>
            <a:ext cx="8543925" cy="427038"/>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sz="2200" dirty="0">
                <a:solidFill>
                  <a:srgbClr val="FFCC00"/>
                </a:solidFill>
                <a:effectLst>
                  <a:outerShdw blurRad="38100" dist="38100" dir="2700000" algn="tl">
                    <a:srgbClr val="000000"/>
                  </a:outerShdw>
                </a:effectLst>
                <a:latin typeface="Tahoma"/>
              </a:rPr>
              <a:t>NOAA Ocean and Coastal Ecosystem Interests &amp; Observing Needs</a:t>
            </a:r>
          </a:p>
        </p:txBody>
      </p:sp>
      <p:sp>
        <p:nvSpPr>
          <p:cNvPr id="656393" name="Text Box 9"/>
          <p:cNvSpPr txBox="1">
            <a:spLocks noChangeArrowheads="1"/>
          </p:cNvSpPr>
          <p:nvPr/>
        </p:nvSpPr>
        <p:spPr bwMode="auto">
          <a:xfrm>
            <a:off x="76200" y="1093887"/>
            <a:ext cx="8911222" cy="5632311"/>
          </a:xfrm>
          <a:prstGeom prst="rect">
            <a:avLst/>
          </a:prstGeom>
          <a:noFill/>
          <a:ln w="9525">
            <a:noFill/>
            <a:miter lim="800000"/>
            <a:headEnd/>
            <a:tailEnd/>
          </a:ln>
          <a:effectLst/>
        </p:spPr>
        <p:txBody>
          <a:bodyPr wrap="none">
            <a:spAutoFit/>
          </a:bodyPr>
          <a:lstStyle/>
          <a:p>
            <a:pPr marL="342900" indent="-342900" eaLnBrk="1" fontAlgn="auto" hangingPunct="1">
              <a:spcBef>
                <a:spcPts val="0"/>
              </a:spcBef>
              <a:spcAft>
                <a:spcPts val="0"/>
              </a:spcAft>
              <a:buFontTx/>
              <a:buChar char="•"/>
            </a:pPr>
            <a:r>
              <a:rPr lang="en-US" sz="1800" dirty="0" smtClean="0">
                <a:solidFill>
                  <a:srgbClr val="FFFFFF"/>
                </a:solidFill>
                <a:latin typeface="Tahoma"/>
              </a:rPr>
              <a:t>NOAA helps to manage </a:t>
            </a:r>
            <a:r>
              <a:rPr lang="en-US" sz="1800" dirty="0">
                <a:solidFill>
                  <a:srgbClr val="FFFFFF"/>
                </a:solidFill>
                <a:latin typeface="Tahoma"/>
              </a:rPr>
              <a:t>society’s use of ocean </a:t>
            </a:r>
            <a:r>
              <a:rPr lang="en-US" sz="1800" dirty="0" smtClean="0">
                <a:solidFill>
                  <a:srgbClr val="FFFFFF"/>
                </a:solidFill>
                <a:latin typeface="Tahoma"/>
              </a:rPr>
              <a:t>and </a:t>
            </a:r>
            <a:r>
              <a:rPr lang="en-US" sz="1800" dirty="0">
                <a:solidFill>
                  <a:srgbClr val="FFFFFF"/>
                </a:solidFill>
                <a:latin typeface="Tahoma"/>
              </a:rPr>
              <a:t>coastal ecosystems, sustain </a:t>
            </a:r>
            <a:endParaRPr lang="en-US" sz="1800" dirty="0" smtClean="0">
              <a:solidFill>
                <a:srgbClr val="FFFFFF"/>
              </a:solidFill>
              <a:latin typeface="Tahoma"/>
            </a:endParaRPr>
          </a:p>
          <a:p>
            <a:pPr marL="342900" indent="-342900" eaLnBrk="1" fontAlgn="auto" hangingPunct="1">
              <a:spcBef>
                <a:spcPts val="0"/>
              </a:spcBef>
              <a:spcAft>
                <a:spcPts val="0"/>
              </a:spcAft>
            </a:pPr>
            <a:r>
              <a:rPr lang="en-US" sz="1800" dirty="0" smtClean="0">
                <a:solidFill>
                  <a:srgbClr val="FFFFFF"/>
                </a:solidFill>
                <a:latin typeface="Tahoma"/>
              </a:rPr>
              <a:t>     natural </a:t>
            </a:r>
            <a:r>
              <a:rPr lang="en-US" sz="1800" dirty="0">
                <a:solidFill>
                  <a:srgbClr val="FFFFFF"/>
                </a:solidFill>
                <a:latin typeface="Tahoma"/>
              </a:rPr>
              <a:t>resources and ecosystem health </a:t>
            </a:r>
            <a:r>
              <a:rPr lang="en-US" sz="1800" dirty="0" smtClean="0">
                <a:solidFill>
                  <a:srgbClr val="FFFFFF"/>
                </a:solidFill>
                <a:latin typeface="Tahoma"/>
              </a:rPr>
              <a:t>and </a:t>
            </a:r>
            <a:r>
              <a:rPr lang="en-US" sz="1800" dirty="0">
                <a:solidFill>
                  <a:srgbClr val="FFFFFF"/>
                </a:solidFill>
                <a:latin typeface="Tahoma"/>
              </a:rPr>
              <a:t>services, and protect public health </a:t>
            </a:r>
            <a:endParaRPr lang="en-US" sz="1800" dirty="0" smtClean="0">
              <a:solidFill>
                <a:srgbClr val="FFFFFF"/>
              </a:solidFill>
              <a:latin typeface="Tahoma"/>
            </a:endParaRPr>
          </a:p>
          <a:p>
            <a:pPr marL="342900" indent="-342900" eaLnBrk="1" fontAlgn="auto" hangingPunct="1">
              <a:spcBef>
                <a:spcPts val="0"/>
              </a:spcBef>
              <a:spcAft>
                <a:spcPts val="0"/>
              </a:spcAft>
            </a:pPr>
            <a:r>
              <a:rPr lang="en-US" sz="1800" dirty="0" smtClean="0">
                <a:solidFill>
                  <a:srgbClr val="FFFFFF"/>
                </a:solidFill>
                <a:latin typeface="Tahoma"/>
              </a:rPr>
              <a:t>     under </a:t>
            </a:r>
            <a:r>
              <a:rPr lang="en-US" sz="1800" dirty="0">
                <a:solidFill>
                  <a:srgbClr val="FFFFFF"/>
                </a:solidFill>
                <a:latin typeface="Tahoma"/>
              </a:rPr>
              <a:t>several legislative &amp; executive </a:t>
            </a:r>
            <a:r>
              <a:rPr lang="en-US" sz="1800" dirty="0" smtClean="0">
                <a:solidFill>
                  <a:srgbClr val="FFFFFF"/>
                </a:solidFill>
                <a:latin typeface="Tahoma"/>
              </a:rPr>
              <a:t>mandates</a:t>
            </a:r>
            <a:r>
              <a:rPr lang="en-US" sz="1800" dirty="0">
                <a:solidFill>
                  <a:srgbClr val="FFFFFF"/>
                </a:solidFill>
                <a:latin typeface="Tahoma"/>
              </a:rPr>
              <a:t>, e.g., </a:t>
            </a:r>
          </a:p>
          <a:p>
            <a:pPr marL="342900" indent="-342900" eaLnBrk="1" fontAlgn="auto" hangingPunct="1">
              <a:spcBef>
                <a:spcPts val="0"/>
              </a:spcBef>
              <a:spcAft>
                <a:spcPts val="0"/>
              </a:spcAft>
            </a:pPr>
            <a:endParaRPr lang="en-US" sz="1800" dirty="0">
              <a:solidFill>
                <a:srgbClr val="FFFFFF"/>
              </a:solidFill>
              <a:latin typeface="Tahoma"/>
            </a:endParaRPr>
          </a:p>
          <a:p>
            <a:pPr marL="342900" indent="-342900" eaLnBrk="1" fontAlgn="auto" hangingPunct="1">
              <a:spcBef>
                <a:spcPts val="0"/>
              </a:spcBef>
              <a:spcAft>
                <a:spcPts val="0"/>
              </a:spcAft>
            </a:pPr>
            <a:r>
              <a:rPr lang="en-US" sz="1800" dirty="0">
                <a:solidFill>
                  <a:srgbClr val="FFFFFF"/>
                </a:solidFill>
                <a:latin typeface="Tahoma"/>
              </a:rPr>
              <a:t>	</a:t>
            </a:r>
            <a:r>
              <a:rPr lang="en-US" sz="1800" i="1" dirty="0">
                <a:solidFill>
                  <a:srgbClr val="FFFFFF"/>
                </a:solidFill>
                <a:latin typeface="Tahoma"/>
              </a:rPr>
              <a:t>The Coastal Zone Management Act</a:t>
            </a:r>
          </a:p>
          <a:p>
            <a:pPr marL="342900" indent="-342900" eaLnBrk="1" fontAlgn="auto" hangingPunct="1">
              <a:spcBef>
                <a:spcPts val="0"/>
              </a:spcBef>
              <a:spcAft>
                <a:spcPts val="0"/>
              </a:spcAft>
            </a:pPr>
            <a:r>
              <a:rPr lang="en-US" sz="1800" i="1" dirty="0">
                <a:solidFill>
                  <a:srgbClr val="FFFFFF"/>
                </a:solidFill>
                <a:latin typeface="Tahoma"/>
              </a:rPr>
              <a:t>	Coral Reef Protection Executive Order/Coral Reef Conservation Act</a:t>
            </a:r>
            <a:r>
              <a:rPr lang="en-US" sz="1800" dirty="0">
                <a:solidFill>
                  <a:srgbClr val="FFFFFF"/>
                </a:solidFill>
                <a:latin typeface="Tahoma"/>
              </a:rPr>
              <a:t> </a:t>
            </a:r>
            <a:endParaRPr lang="en-US" sz="1800" i="1" dirty="0">
              <a:solidFill>
                <a:srgbClr val="FFFFFF"/>
              </a:solidFill>
              <a:latin typeface="Tahoma"/>
            </a:endParaRPr>
          </a:p>
          <a:p>
            <a:pPr marL="342900" indent="-342900" eaLnBrk="1" fontAlgn="auto" hangingPunct="1">
              <a:spcBef>
                <a:spcPts val="0"/>
              </a:spcBef>
              <a:spcAft>
                <a:spcPts val="0"/>
              </a:spcAft>
            </a:pPr>
            <a:r>
              <a:rPr lang="en-US" sz="1800" i="1" dirty="0">
                <a:solidFill>
                  <a:srgbClr val="FFFFFF"/>
                </a:solidFill>
                <a:latin typeface="Tahoma"/>
              </a:rPr>
              <a:t>	The Clean Water Act</a:t>
            </a:r>
            <a:r>
              <a:rPr lang="en-US" sz="1800" dirty="0">
                <a:solidFill>
                  <a:srgbClr val="FFFFFF"/>
                </a:solidFill>
                <a:latin typeface="Tahoma"/>
              </a:rPr>
              <a:t> </a:t>
            </a:r>
            <a:endParaRPr lang="en-US" sz="1800" i="1" dirty="0">
              <a:solidFill>
                <a:srgbClr val="FFFFFF"/>
              </a:solidFill>
              <a:latin typeface="Tahoma"/>
            </a:endParaRPr>
          </a:p>
          <a:p>
            <a:pPr marL="342900" indent="-342900" eaLnBrk="1" fontAlgn="auto" hangingPunct="1">
              <a:spcBef>
                <a:spcPts val="0"/>
              </a:spcBef>
              <a:spcAft>
                <a:spcPts val="0"/>
              </a:spcAft>
            </a:pPr>
            <a:r>
              <a:rPr lang="en-US" sz="1800" i="1" dirty="0">
                <a:solidFill>
                  <a:srgbClr val="FFFFFF"/>
                </a:solidFill>
                <a:latin typeface="Tahoma"/>
              </a:rPr>
              <a:t>	The Harmful Algal Bloom and Hypoxia Research &amp; Control Act</a:t>
            </a:r>
          </a:p>
          <a:p>
            <a:pPr marL="342900" indent="-342900" eaLnBrk="1" fontAlgn="auto" hangingPunct="1">
              <a:spcBef>
                <a:spcPts val="0"/>
              </a:spcBef>
              <a:spcAft>
                <a:spcPts val="0"/>
              </a:spcAft>
            </a:pPr>
            <a:r>
              <a:rPr lang="en-US" sz="1800" i="1" dirty="0">
                <a:solidFill>
                  <a:srgbClr val="FFFFFF"/>
                </a:solidFill>
                <a:latin typeface="Tahoma"/>
              </a:rPr>
              <a:t>	The Magnuson-Stevens Fishery Conservation and Management </a:t>
            </a:r>
          </a:p>
          <a:p>
            <a:pPr marL="342900" indent="-342900" eaLnBrk="1" fontAlgn="auto" hangingPunct="1">
              <a:spcBef>
                <a:spcPts val="0"/>
              </a:spcBef>
              <a:spcAft>
                <a:spcPts val="0"/>
              </a:spcAft>
            </a:pPr>
            <a:r>
              <a:rPr lang="en-US" sz="1800" i="1" dirty="0">
                <a:solidFill>
                  <a:srgbClr val="FFFFFF"/>
                </a:solidFill>
                <a:latin typeface="Tahoma"/>
              </a:rPr>
              <a:t>		Reauthorization Act </a:t>
            </a:r>
          </a:p>
          <a:p>
            <a:pPr marL="342900" indent="-342900" eaLnBrk="1" fontAlgn="auto" hangingPunct="1">
              <a:spcBef>
                <a:spcPts val="0"/>
              </a:spcBef>
              <a:spcAft>
                <a:spcPts val="0"/>
              </a:spcAft>
            </a:pPr>
            <a:r>
              <a:rPr lang="en-US" sz="1800" i="1" dirty="0">
                <a:solidFill>
                  <a:srgbClr val="FFFFFF"/>
                </a:solidFill>
                <a:latin typeface="Tahoma"/>
              </a:rPr>
              <a:t>	The Marine Mammal Protection Act </a:t>
            </a:r>
          </a:p>
          <a:p>
            <a:pPr marL="342900" indent="-342900" eaLnBrk="1" fontAlgn="auto" hangingPunct="1">
              <a:spcBef>
                <a:spcPts val="0"/>
              </a:spcBef>
              <a:spcAft>
                <a:spcPts val="0"/>
              </a:spcAft>
            </a:pPr>
            <a:r>
              <a:rPr lang="en-US" sz="1800" i="1" dirty="0">
                <a:solidFill>
                  <a:srgbClr val="FFFFFF"/>
                </a:solidFill>
                <a:latin typeface="Tahoma"/>
              </a:rPr>
              <a:t>	The National Coastal Monitoring Act </a:t>
            </a:r>
          </a:p>
          <a:p>
            <a:pPr marL="342900" indent="-342900" eaLnBrk="1" fontAlgn="auto" hangingPunct="1">
              <a:spcBef>
                <a:spcPts val="0"/>
              </a:spcBef>
              <a:spcAft>
                <a:spcPts val="0"/>
              </a:spcAft>
            </a:pPr>
            <a:r>
              <a:rPr lang="en-US" sz="1800" i="1" dirty="0">
                <a:solidFill>
                  <a:srgbClr val="FFFFFF"/>
                </a:solidFill>
                <a:latin typeface="Tahoma"/>
              </a:rPr>
              <a:t>	The National Marine Sanctuaries Act </a:t>
            </a:r>
          </a:p>
          <a:p>
            <a:pPr marL="342900" indent="-342900" eaLnBrk="1" fontAlgn="auto" hangingPunct="1">
              <a:spcBef>
                <a:spcPts val="0"/>
              </a:spcBef>
              <a:spcAft>
                <a:spcPts val="0"/>
              </a:spcAft>
            </a:pPr>
            <a:endParaRPr lang="en-US" sz="1800" dirty="0">
              <a:solidFill>
                <a:srgbClr val="FFFFFF"/>
              </a:solidFill>
              <a:latin typeface="Tahoma"/>
            </a:endParaRPr>
          </a:p>
          <a:p>
            <a:pPr marL="342900" indent="-342900" eaLnBrk="1" fontAlgn="auto" hangingPunct="1">
              <a:spcBef>
                <a:spcPts val="0"/>
              </a:spcBef>
              <a:spcAft>
                <a:spcPts val="0"/>
              </a:spcAft>
              <a:buFontTx/>
              <a:buChar char="•"/>
            </a:pPr>
            <a:r>
              <a:rPr lang="en-US" sz="1800" dirty="0" smtClean="0">
                <a:solidFill>
                  <a:srgbClr val="FFFFFF"/>
                </a:solidFill>
                <a:latin typeface="Tahoma"/>
              </a:rPr>
              <a:t> </a:t>
            </a:r>
            <a:r>
              <a:rPr lang="en-US" sz="1800" dirty="0" smtClean="0">
                <a:solidFill>
                  <a:srgbClr val="FFCC00"/>
                </a:solidFill>
                <a:effectLst>
                  <a:outerShdw blurRad="38100" dist="38100" dir="2700000" algn="tl">
                    <a:srgbClr val="000000"/>
                  </a:outerShdw>
                </a:effectLst>
                <a:latin typeface="Tahoma"/>
              </a:rPr>
              <a:t>Satellite data (e.g., ocean color and SST)</a:t>
            </a:r>
            <a:r>
              <a:rPr lang="en-US" sz="1800" dirty="0" smtClean="0">
                <a:solidFill>
                  <a:srgbClr val="FFFFFF"/>
                </a:solidFill>
                <a:latin typeface="Tahoma"/>
              </a:rPr>
              <a:t> and derived </a:t>
            </a:r>
            <a:r>
              <a:rPr lang="en-US" sz="1800" dirty="0">
                <a:solidFill>
                  <a:srgbClr val="FFFFFF"/>
                </a:solidFill>
                <a:latin typeface="Tahoma"/>
              </a:rPr>
              <a:t>products </a:t>
            </a:r>
            <a:r>
              <a:rPr lang="en-US" sz="1800" dirty="0" smtClean="0">
                <a:solidFill>
                  <a:srgbClr val="FFFFFF"/>
                </a:solidFill>
                <a:latin typeface="Tahoma"/>
              </a:rPr>
              <a:t>are invaluable </a:t>
            </a:r>
          </a:p>
          <a:p>
            <a:pPr marL="342900" indent="-342900" eaLnBrk="1" fontAlgn="auto" hangingPunct="1">
              <a:spcBef>
                <a:spcPts val="0"/>
              </a:spcBef>
              <a:spcAft>
                <a:spcPts val="0"/>
              </a:spcAft>
            </a:pPr>
            <a:r>
              <a:rPr lang="en-US" sz="1800" dirty="0" smtClean="0">
                <a:solidFill>
                  <a:srgbClr val="FFFFFF"/>
                </a:solidFill>
                <a:latin typeface="Tahoma"/>
              </a:rPr>
              <a:t>     sources of </a:t>
            </a:r>
            <a:r>
              <a:rPr lang="en-US" sz="1800" dirty="0">
                <a:solidFill>
                  <a:srgbClr val="FFFFFF"/>
                </a:solidFill>
                <a:latin typeface="Tahoma"/>
              </a:rPr>
              <a:t>information to help </a:t>
            </a:r>
            <a:r>
              <a:rPr lang="en-US" sz="1800" dirty="0" smtClean="0">
                <a:solidFill>
                  <a:srgbClr val="FFFFFF"/>
                </a:solidFill>
                <a:latin typeface="Tahoma"/>
              </a:rPr>
              <a:t>address these mandates and other important</a:t>
            </a:r>
          </a:p>
          <a:p>
            <a:pPr marL="342900" indent="-342900" eaLnBrk="1" fontAlgn="auto" hangingPunct="1">
              <a:spcBef>
                <a:spcPts val="0"/>
              </a:spcBef>
              <a:spcAft>
                <a:spcPts val="0"/>
              </a:spcAft>
            </a:pPr>
            <a:r>
              <a:rPr lang="en-US" sz="1800" dirty="0" smtClean="0">
                <a:solidFill>
                  <a:srgbClr val="FFFFFF"/>
                </a:solidFill>
                <a:latin typeface="Tahoma"/>
              </a:rPr>
              <a:t>     coastal management as well as </a:t>
            </a:r>
            <a:r>
              <a:rPr lang="en-US" sz="1800" i="1" dirty="0" smtClean="0">
                <a:solidFill>
                  <a:srgbClr val="FFFFFF"/>
                </a:solidFill>
                <a:latin typeface="Tahoma"/>
              </a:rPr>
              <a:t>research</a:t>
            </a:r>
            <a:r>
              <a:rPr lang="en-US" sz="1800" dirty="0" smtClean="0">
                <a:solidFill>
                  <a:srgbClr val="FFFFFF"/>
                </a:solidFill>
                <a:latin typeface="Tahoma"/>
              </a:rPr>
              <a:t> </a:t>
            </a:r>
            <a:r>
              <a:rPr lang="en-US" sz="1800" dirty="0" smtClean="0">
                <a:solidFill>
                  <a:srgbClr val="FFFFFF"/>
                </a:solidFill>
                <a:latin typeface="Tahoma"/>
              </a:rPr>
              <a:t>and other </a:t>
            </a:r>
            <a:r>
              <a:rPr lang="en-US" sz="1800" dirty="0" smtClean="0">
                <a:solidFill>
                  <a:srgbClr val="FFFFFF"/>
                </a:solidFill>
                <a:latin typeface="Tahoma"/>
              </a:rPr>
              <a:t>needs</a:t>
            </a:r>
            <a:r>
              <a:rPr lang="en-US" sz="1800" dirty="0" smtClean="0">
                <a:solidFill>
                  <a:srgbClr val="FFFFFF"/>
                </a:solidFill>
                <a:latin typeface="Tahoma"/>
              </a:rPr>
              <a:t>.  </a:t>
            </a:r>
          </a:p>
          <a:p>
            <a:pPr marL="342900" indent="-342900" eaLnBrk="1" fontAlgn="auto" hangingPunct="1">
              <a:spcBef>
                <a:spcPts val="0"/>
              </a:spcBef>
              <a:spcAft>
                <a:spcPts val="0"/>
              </a:spcAft>
            </a:pPr>
            <a:endParaRPr lang="en-US" sz="1800" dirty="0" smtClean="0">
              <a:solidFill>
                <a:srgbClr val="FFFFFF"/>
              </a:solidFill>
              <a:latin typeface="Tahoma"/>
            </a:endParaRPr>
          </a:p>
          <a:p>
            <a:pPr marL="342900" indent="-342900" eaLnBrk="1" fontAlgn="auto" hangingPunct="1">
              <a:spcBef>
                <a:spcPts val="0"/>
              </a:spcBef>
              <a:spcAft>
                <a:spcPts val="0"/>
              </a:spcAft>
              <a:buFont typeface="Arial" pitchFamily="34" charset="0"/>
              <a:buChar char="•"/>
            </a:pPr>
            <a:r>
              <a:rPr lang="en-US" sz="1800" dirty="0" smtClean="0">
                <a:solidFill>
                  <a:srgbClr val="FFFFFF"/>
                </a:solidFill>
                <a:latin typeface="Tahoma"/>
              </a:rPr>
              <a:t> Many challenges as well as opportunities exist in terms of bringing together data/</a:t>
            </a:r>
          </a:p>
          <a:p>
            <a:pPr marL="342900" indent="-342900" eaLnBrk="1" fontAlgn="auto" hangingPunct="1">
              <a:spcBef>
                <a:spcPts val="0"/>
              </a:spcBef>
              <a:spcAft>
                <a:spcPts val="0"/>
              </a:spcAft>
            </a:pPr>
            <a:r>
              <a:rPr lang="en-US" sz="1800" dirty="0" smtClean="0">
                <a:solidFill>
                  <a:srgbClr val="FFFFFF"/>
                </a:solidFill>
                <a:latin typeface="Tahoma"/>
              </a:rPr>
              <a:t>      information providers and users in this context.  </a:t>
            </a:r>
            <a:endParaRPr lang="en-US" sz="1800" dirty="0">
              <a:solidFill>
                <a:srgbClr val="FFFFFF"/>
              </a:solidFill>
              <a:latin typeface="Tahom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665" y="76200"/>
            <a:ext cx="8762335" cy="523220"/>
          </a:xfrm>
          <a:prstGeom prst="rect">
            <a:avLst/>
          </a:prstGeom>
          <a:noFill/>
        </p:spPr>
        <p:txBody>
          <a:bodyPr wrap="none" rtlCol="0">
            <a:spAutoFit/>
          </a:bodyPr>
          <a:lstStyle/>
          <a:p>
            <a:r>
              <a:rPr lang="en-US" sz="2800" dirty="0" smtClean="0">
                <a:solidFill>
                  <a:srgbClr val="FFC000"/>
                </a:solidFill>
              </a:rPr>
              <a:t>Addressing Coastal User Data and Information Needs</a:t>
            </a:r>
            <a:endParaRPr lang="en-US" sz="2800" dirty="0">
              <a:solidFill>
                <a:srgbClr val="FFC000"/>
              </a:solidFill>
            </a:endParaRPr>
          </a:p>
        </p:txBody>
      </p:sp>
      <p:pic>
        <p:nvPicPr>
          <p:cNvPr id="119810" name="Picture 2"/>
          <p:cNvPicPr>
            <a:picLocks noChangeAspect="1" noChangeArrowheads="1"/>
          </p:cNvPicPr>
          <p:nvPr/>
        </p:nvPicPr>
        <p:blipFill>
          <a:blip r:embed="rId2" cstate="print"/>
          <a:srcRect l="22778" t="11556" r="24444" b="3111"/>
          <a:stretch>
            <a:fillRect/>
          </a:stretch>
        </p:blipFill>
        <p:spPr bwMode="auto">
          <a:xfrm>
            <a:off x="5141913" y="1594585"/>
            <a:ext cx="4002087" cy="4044215"/>
          </a:xfrm>
          <a:prstGeom prst="rect">
            <a:avLst/>
          </a:prstGeom>
          <a:noFill/>
          <a:ln w="9525">
            <a:noFill/>
            <a:miter lim="800000"/>
            <a:headEnd/>
            <a:tailEnd/>
          </a:ln>
        </p:spPr>
      </p:pic>
      <p:sp>
        <p:nvSpPr>
          <p:cNvPr id="7" name="TextBox 6"/>
          <p:cNvSpPr txBox="1"/>
          <p:nvPr/>
        </p:nvSpPr>
        <p:spPr>
          <a:xfrm>
            <a:off x="76201" y="762000"/>
            <a:ext cx="5181600" cy="6247864"/>
          </a:xfrm>
          <a:prstGeom prst="rect">
            <a:avLst/>
          </a:prstGeom>
          <a:noFill/>
        </p:spPr>
        <p:txBody>
          <a:bodyPr wrap="square" rtlCol="0">
            <a:spAutoFit/>
          </a:bodyPr>
          <a:lstStyle/>
          <a:p>
            <a:pPr>
              <a:buFont typeface="Arial" pitchFamily="34" charset="0"/>
              <a:buChar char="•"/>
            </a:pPr>
            <a:r>
              <a:rPr lang="en-US" dirty="0" smtClean="0">
                <a:effectLst>
                  <a:outerShdw blurRad="38100" dist="38100" dir="2700000" algn="tl">
                    <a:srgbClr val="000000">
                      <a:alpha val="43137"/>
                    </a:srgbClr>
                  </a:outerShdw>
                </a:effectLst>
              </a:rPr>
              <a:t> In response to user requests, satellite   </a:t>
            </a:r>
          </a:p>
          <a:p>
            <a:r>
              <a:rPr lang="en-US" dirty="0" smtClean="0">
                <a:effectLst>
                  <a:outerShdw blurRad="38100" dist="38100" dir="2700000" algn="tl">
                    <a:srgbClr val="000000">
                      <a:alpha val="43137"/>
                    </a:srgbClr>
                  </a:outerShdw>
                </a:effectLst>
              </a:rPr>
              <a:t>  data &amp; products are initially generated </a:t>
            </a:r>
          </a:p>
          <a:p>
            <a:r>
              <a:rPr lang="en-US" dirty="0" smtClean="0">
                <a:effectLst>
                  <a:outerShdw blurRad="38100" dist="38100" dir="2700000" algn="tl">
                    <a:srgbClr val="000000">
                      <a:alpha val="43137"/>
                    </a:srgbClr>
                  </a:outerShdw>
                </a:effectLst>
              </a:rPr>
              <a:t>  by NOAA/NESDIS on an experimental      </a:t>
            </a:r>
          </a:p>
          <a:p>
            <a:r>
              <a:rPr lang="en-US" dirty="0" smtClean="0">
                <a:effectLst>
                  <a:outerShdw blurRad="38100" dist="38100" dir="2700000" algn="tl">
                    <a:srgbClr val="000000">
                      <a:alpha val="43137"/>
                    </a:srgbClr>
                  </a:outerShdw>
                </a:effectLst>
              </a:rPr>
              <a:t>  basis, and as appropriate, ultimately   </a:t>
            </a:r>
          </a:p>
          <a:p>
            <a:r>
              <a:rPr lang="en-US" dirty="0" smtClean="0">
                <a:effectLst>
                  <a:outerShdw blurRad="38100" dist="38100" dir="2700000" algn="tl">
                    <a:srgbClr val="000000">
                      <a:alpha val="43137"/>
                    </a:srgbClr>
                  </a:outerShdw>
                </a:effectLst>
              </a:rPr>
              <a:t>  transitioned into operations </a:t>
            </a:r>
          </a:p>
          <a:p>
            <a:endParaRPr lang="en-US" dirty="0" smtClean="0">
              <a:effectLst>
                <a:outerShdw blurRad="38100" dist="38100" dir="2700000" algn="tl">
                  <a:srgbClr val="000000">
                    <a:alpha val="43137"/>
                  </a:srgbClr>
                </a:outerShdw>
              </a:effectLst>
            </a:endParaRPr>
          </a:p>
          <a:p>
            <a:pPr>
              <a:buFont typeface="Arial" pitchFamily="34" charset="0"/>
              <a:buChar char="•"/>
            </a:pPr>
            <a:r>
              <a:rPr lang="en-US" dirty="0" smtClean="0">
                <a:effectLst>
                  <a:outerShdw blurRad="38100" dist="38100" dir="2700000" algn="tl">
                    <a:srgbClr val="000000">
                      <a:alpha val="43137"/>
                    </a:srgbClr>
                  </a:outerShdw>
                </a:effectLst>
              </a:rPr>
              <a:t>  Data sets include: SST, ocean color et al.;   </a:t>
            </a:r>
          </a:p>
          <a:p>
            <a:r>
              <a:rPr lang="en-US" dirty="0" smtClean="0">
                <a:effectLst>
                  <a:outerShdw blurRad="38100" dist="38100" dir="2700000" algn="tl">
                    <a:srgbClr val="000000">
                      <a:alpha val="43137"/>
                    </a:srgbClr>
                  </a:outerShdw>
                </a:effectLst>
              </a:rPr>
              <a:t>   various derived products &amp; applications</a:t>
            </a:r>
          </a:p>
          <a:p>
            <a:pPr>
              <a:buFont typeface="Arial" pitchFamily="34" charset="0"/>
              <a:buChar char="•"/>
            </a:pPr>
            <a:endParaRPr lang="en-US" dirty="0" smtClean="0">
              <a:effectLst>
                <a:outerShdw blurRad="38100" dist="38100" dir="2700000" algn="tl">
                  <a:srgbClr val="000000">
                    <a:alpha val="43137"/>
                  </a:srgbClr>
                </a:outerShdw>
              </a:effectLst>
            </a:endParaRPr>
          </a:p>
          <a:p>
            <a:pPr>
              <a:buFont typeface="Arial" pitchFamily="34" charset="0"/>
              <a:buChar char="•"/>
            </a:pPr>
            <a:r>
              <a:rPr lang="en-US" dirty="0" smtClean="0">
                <a:effectLst>
                  <a:outerShdw blurRad="38100" dist="38100" dir="2700000" algn="tl">
                    <a:srgbClr val="000000">
                      <a:alpha val="43137"/>
                    </a:srgbClr>
                  </a:outerShdw>
                </a:effectLst>
              </a:rPr>
              <a:t>  Coverage is regional (e.g., Chesapeake </a:t>
            </a:r>
          </a:p>
          <a:p>
            <a:r>
              <a:rPr lang="en-US" dirty="0" smtClean="0">
                <a:effectLst>
                  <a:outerShdw blurRad="38100" dist="38100" dir="2700000" algn="tl">
                    <a:srgbClr val="000000">
                      <a:alpha val="43137"/>
                    </a:srgbClr>
                  </a:outerShdw>
                </a:effectLst>
              </a:rPr>
              <a:t>   Bay, Great Lakes) through global</a:t>
            </a:r>
          </a:p>
          <a:p>
            <a:endParaRPr lang="en-US" dirty="0" smtClean="0">
              <a:effectLst>
                <a:outerShdw blurRad="38100" dist="38100" dir="2700000" algn="tl">
                  <a:srgbClr val="000000">
                    <a:alpha val="43137"/>
                  </a:srgbClr>
                </a:outerShdw>
              </a:effectLst>
            </a:endParaRPr>
          </a:p>
          <a:p>
            <a:pPr>
              <a:buFont typeface="Arial" pitchFamily="34" charset="0"/>
              <a:buChar char="•"/>
            </a:pPr>
            <a:r>
              <a:rPr lang="en-US" dirty="0" smtClean="0">
                <a:effectLst>
                  <a:outerShdw blurRad="38100" dist="38100" dir="2700000" algn="tl">
                    <a:srgbClr val="000000">
                      <a:alpha val="43137"/>
                    </a:srgbClr>
                  </a:outerShdw>
                </a:effectLst>
              </a:rPr>
              <a:t>  Distribution mechanisms include:</a:t>
            </a:r>
          </a:p>
          <a:p>
            <a:pPr>
              <a:buFont typeface="Arial" pitchFamily="34" charset="0"/>
              <a:buChar char="•"/>
            </a:pPr>
            <a:endParaRPr lang="en-US" dirty="0" smtClean="0">
              <a:effectLst>
                <a:outerShdw blurRad="38100" dist="38100" dir="2700000" algn="tl">
                  <a:srgbClr val="000000">
                    <a:alpha val="43137"/>
                  </a:srgbClr>
                </a:outerShdw>
              </a:effectLst>
            </a:endParaRPr>
          </a:p>
          <a:p>
            <a:pPr lvl="1">
              <a:buFont typeface="Arial" pitchFamily="34" charset="0"/>
              <a:buChar char="•"/>
            </a:pPr>
            <a:r>
              <a:rPr lang="en-US" dirty="0" smtClean="0">
                <a:effectLst>
                  <a:outerShdw blurRad="38100" dist="38100" dir="2700000" algn="tl">
                    <a:srgbClr val="000000">
                      <a:alpha val="43137"/>
                    </a:srgbClr>
                  </a:outerShdw>
                </a:effectLst>
              </a:rPr>
              <a:t> NOAA </a:t>
            </a:r>
            <a:r>
              <a:rPr lang="en-US" dirty="0" err="1" smtClean="0">
                <a:effectLst>
                  <a:outerShdw blurRad="38100" dist="38100" dir="2700000" algn="tl">
                    <a:srgbClr val="000000">
                      <a:alpha val="43137"/>
                    </a:srgbClr>
                  </a:outerShdw>
                </a:effectLst>
              </a:rPr>
              <a:t>CoastWatch</a:t>
            </a:r>
            <a:r>
              <a:rPr lang="en-US" dirty="0" smtClean="0">
                <a:effectLst>
                  <a:outerShdw blurRad="38100" dist="38100" dir="2700000" algn="tl">
                    <a:srgbClr val="000000">
                      <a:alpha val="43137"/>
                    </a:srgbClr>
                  </a:outerShdw>
                </a:effectLst>
              </a:rPr>
              <a:t> </a:t>
            </a:r>
          </a:p>
          <a:p>
            <a:pPr lvl="1"/>
            <a:r>
              <a:rPr lang="en-US" dirty="0" smtClean="0">
                <a:effectLst>
                  <a:outerShdw blurRad="38100" dist="38100" dir="2700000" algn="tl">
                    <a:srgbClr val="000000">
                      <a:alpha val="43137"/>
                    </a:srgbClr>
                  </a:outerShdw>
                </a:effectLst>
              </a:rPr>
              <a:t>  http://coastwatch.noaa.gov/</a:t>
            </a:r>
          </a:p>
          <a:p>
            <a:pPr lvl="1">
              <a:buFont typeface="Arial" pitchFamily="34" charset="0"/>
              <a:buChar char="•"/>
            </a:pPr>
            <a:endParaRPr lang="en-US" dirty="0" smtClean="0">
              <a:effectLst>
                <a:outerShdw blurRad="38100" dist="38100" dir="2700000" algn="tl">
                  <a:srgbClr val="000000">
                    <a:alpha val="43137"/>
                  </a:srgbClr>
                </a:outerShdw>
              </a:effectLst>
            </a:endParaRPr>
          </a:p>
          <a:p>
            <a:pPr lvl="1">
              <a:buFont typeface="Arial" pitchFamily="34" charset="0"/>
              <a:buChar char="•"/>
            </a:pPr>
            <a:r>
              <a:rPr lang="en-US" dirty="0" smtClean="0">
                <a:effectLst>
                  <a:outerShdw blurRad="38100" dist="38100" dir="2700000" algn="tl">
                    <a:srgbClr val="000000">
                      <a:alpha val="43137"/>
                    </a:srgbClr>
                  </a:outerShdw>
                </a:effectLst>
              </a:rPr>
              <a:t> NOAA Coral Reef Watch  </a:t>
            </a:r>
          </a:p>
          <a:p>
            <a:r>
              <a:rPr lang="en-US" dirty="0" smtClean="0">
                <a:effectLst>
                  <a:outerShdw blurRad="38100" dist="38100" dir="2700000" algn="tl">
                    <a:srgbClr val="000000">
                      <a:alpha val="43137"/>
                    </a:srgbClr>
                  </a:outerShdw>
                </a:effectLst>
              </a:rPr>
              <a:t>         http://coralreefwatch.noaa.gov/ </a:t>
            </a:r>
          </a:p>
          <a:p>
            <a:endParaRPr lang="en-US"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
          <p:cNvGrpSpPr/>
          <p:nvPr/>
        </p:nvGrpSpPr>
        <p:grpSpPr>
          <a:xfrm>
            <a:off x="914400" y="533400"/>
            <a:ext cx="6781800" cy="6248400"/>
            <a:chOff x="914400" y="304800"/>
            <a:chExt cx="7239000" cy="6477000"/>
          </a:xfrm>
        </p:grpSpPr>
        <p:pic>
          <p:nvPicPr>
            <p:cNvPr id="6" name="Picture 5" descr="idps_chlora_eastus.png"/>
            <p:cNvPicPr>
              <a:picLocks noChangeAspect="1"/>
            </p:cNvPicPr>
            <p:nvPr/>
          </p:nvPicPr>
          <p:blipFill>
            <a:blip r:embed="rId2" cstate="print"/>
            <a:srcRect b="10638"/>
            <a:stretch>
              <a:fillRect/>
            </a:stretch>
          </p:blipFill>
          <p:spPr>
            <a:xfrm>
              <a:off x="914400" y="304800"/>
              <a:ext cx="3581400" cy="3200400"/>
            </a:xfrm>
            <a:prstGeom prst="rect">
              <a:avLst/>
            </a:prstGeom>
          </p:spPr>
        </p:pic>
        <p:pic>
          <p:nvPicPr>
            <p:cNvPr id="7" name="Picture 6" descr="l2gen_chlora_eastus.png"/>
            <p:cNvPicPr>
              <a:picLocks noChangeAspect="1"/>
            </p:cNvPicPr>
            <p:nvPr/>
          </p:nvPicPr>
          <p:blipFill>
            <a:blip r:embed="rId3" cstate="print"/>
            <a:srcRect b="10638"/>
            <a:stretch>
              <a:fillRect/>
            </a:stretch>
          </p:blipFill>
          <p:spPr>
            <a:xfrm>
              <a:off x="4572000" y="304800"/>
              <a:ext cx="3581400" cy="3200400"/>
            </a:xfrm>
            <a:prstGeom prst="rect">
              <a:avLst/>
            </a:prstGeom>
          </p:spPr>
        </p:pic>
        <p:pic>
          <p:nvPicPr>
            <p:cNvPr id="8" name="Picture 7" descr="modis_chlora_eastus.png"/>
            <p:cNvPicPr>
              <a:picLocks noChangeAspect="1"/>
            </p:cNvPicPr>
            <p:nvPr/>
          </p:nvPicPr>
          <p:blipFill>
            <a:blip r:embed="rId4" cstate="print"/>
            <a:srcRect b="10638"/>
            <a:stretch>
              <a:fillRect/>
            </a:stretch>
          </p:blipFill>
          <p:spPr>
            <a:xfrm>
              <a:off x="4572000" y="3581400"/>
              <a:ext cx="3581400" cy="3200400"/>
            </a:xfrm>
            <a:prstGeom prst="rect">
              <a:avLst/>
            </a:prstGeom>
          </p:spPr>
        </p:pic>
        <p:pic>
          <p:nvPicPr>
            <p:cNvPr id="9" name="Picture 8" descr="msl12_chlora_eastus.png"/>
            <p:cNvPicPr>
              <a:picLocks noChangeAspect="1"/>
            </p:cNvPicPr>
            <p:nvPr/>
          </p:nvPicPr>
          <p:blipFill>
            <a:blip r:embed="rId5" cstate="print"/>
            <a:srcRect b="10638"/>
            <a:stretch>
              <a:fillRect/>
            </a:stretch>
          </p:blipFill>
          <p:spPr>
            <a:xfrm>
              <a:off x="914400" y="3581400"/>
              <a:ext cx="3581400" cy="3200400"/>
            </a:xfrm>
            <a:prstGeom prst="rect">
              <a:avLst/>
            </a:prstGeom>
          </p:spPr>
        </p:pic>
        <p:sp>
          <p:nvSpPr>
            <p:cNvPr id="10" name="TextBox 9"/>
            <p:cNvSpPr txBox="1"/>
            <p:nvPr/>
          </p:nvSpPr>
          <p:spPr>
            <a:xfrm>
              <a:off x="4648200" y="381000"/>
              <a:ext cx="1773423" cy="382844"/>
            </a:xfrm>
            <a:prstGeom prst="rect">
              <a:avLst/>
            </a:prstGeom>
            <a:noFill/>
          </p:spPr>
          <p:txBody>
            <a:bodyPr wrap="none" rtlCol="0">
              <a:spAutoFit/>
            </a:bodyPr>
            <a:lstStyle/>
            <a:p>
              <a:r>
                <a:rPr lang="en-US" b="1" dirty="0" smtClean="0">
                  <a:solidFill>
                    <a:srgbClr val="0070C0"/>
                  </a:solidFill>
                </a:rPr>
                <a:t>L2GEN @ NASA</a:t>
              </a:r>
              <a:endParaRPr lang="en-US" b="1" dirty="0">
                <a:solidFill>
                  <a:srgbClr val="0070C0"/>
                </a:solidFill>
              </a:endParaRPr>
            </a:p>
          </p:txBody>
        </p:sp>
        <p:sp>
          <p:nvSpPr>
            <p:cNvPr id="11" name="TextBox 10"/>
            <p:cNvSpPr txBox="1"/>
            <p:nvPr/>
          </p:nvSpPr>
          <p:spPr>
            <a:xfrm>
              <a:off x="4648200" y="3657600"/>
              <a:ext cx="857927" cy="369332"/>
            </a:xfrm>
            <a:prstGeom prst="rect">
              <a:avLst/>
            </a:prstGeom>
            <a:noFill/>
          </p:spPr>
          <p:txBody>
            <a:bodyPr wrap="none" rtlCol="0">
              <a:spAutoFit/>
            </a:bodyPr>
            <a:lstStyle/>
            <a:p>
              <a:r>
                <a:rPr lang="en-US" b="1" dirty="0" smtClean="0">
                  <a:solidFill>
                    <a:srgbClr val="0070C0"/>
                  </a:solidFill>
                </a:rPr>
                <a:t>MODIS</a:t>
              </a:r>
              <a:endParaRPr lang="en-US" b="1" dirty="0">
                <a:solidFill>
                  <a:srgbClr val="0070C0"/>
                </a:solidFill>
              </a:endParaRPr>
            </a:p>
          </p:txBody>
        </p:sp>
        <p:sp>
          <p:nvSpPr>
            <p:cNvPr id="12" name="TextBox 11"/>
            <p:cNvSpPr txBox="1"/>
            <p:nvPr/>
          </p:nvSpPr>
          <p:spPr>
            <a:xfrm>
              <a:off x="990600" y="3657600"/>
              <a:ext cx="1080027" cy="733784"/>
            </a:xfrm>
            <a:prstGeom prst="rect">
              <a:avLst/>
            </a:prstGeom>
            <a:noFill/>
          </p:spPr>
          <p:txBody>
            <a:bodyPr wrap="none" rtlCol="0">
              <a:spAutoFit/>
            </a:bodyPr>
            <a:lstStyle/>
            <a:p>
              <a:r>
                <a:rPr lang="en-US" b="1" dirty="0" smtClean="0">
                  <a:solidFill>
                    <a:srgbClr val="0070C0"/>
                  </a:solidFill>
                </a:rPr>
                <a:t>NOAA</a:t>
              </a:r>
            </a:p>
            <a:p>
              <a:r>
                <a:rPr lang="en-US" b="1" dirty="0" smtClean="0">
                  <a:solidFill>
                    <a:srgbClr val="0070C0"/>
                  </a:solidFill>
                </a:rPr>
                <a:t>MSL12</a:t>
              </a:r>
              <a:endParaRPr lang="en-US" b="1" dirty="0">
                <a:solidFill>
                  <a:srgbClr val="0070C0"/>
                </a:solidFill>
              </a:endParaRPr>
            </a:p>
          </p:txBody>
        </p:sp>
        <p:sp>
          <p:nvSpPr>
            <p:cNvPr id="13" name="TextBox 12"/>
            <p:cNvSpPr txBox="1"/>
            <p:nvPr/>
          </p:nvSpPr>
          <p:spPr>
            <a:xfrm>
              <a:off x="990600" y="381000"/>
              <a:ext cx="1420532" cy="382844"/>
            </a:xfrm>
            <a:prstGeom prst="rect">
              <a:avLst/>
            </a:prstGeom>
            <a:noFill/>
          </p:spPr>
          <p:txBody>
            <a:bodyPr wrap="none" rtlCol="0">
              <a:spAutoFit/>
            </a:bodyPr>
            <a:lstStyle/>
            <a:p>
              <a:r>
                <a:rPr lang="en-US" b="1" dirty="0" smtClean="0">
                  <a:solidFill>
                    <a:srgbClr val="0070C0"/>
                  </a:solidFill>
                </a:rPr>
                <a:t>OC3 @ IDPS</a:t>
              </a:r>
              <a:endParaRPr lang="en-US" b="1" dirty="0">
                <a:solidFill>
                  <a:srgbClr val="0070C0"/>
                </a:solidFill>
              </a:endParaRPr>
            </a:p>
          </p:txBody>
        </p:sp>
      </p:grpSp>
      <p:pic>
        <p:nvPicPr>
          <p:cNvPr id="14" name="Picture 2"/>
          <p:cNvPicPr>
            <a:picLocks noChangeAspect="1" noChangeArrowheads="1"/>
          </p:cNvPicPr>
          <p:nvPr/>
        </p:nvPicPr>
        <p:blipFill>
          <a:blip r:embed="rId6" cstate="print"/>
          <a:srcRect/>
          <a:stretch>
            <a:fillRect/>
          </a:stretch>
        </p:blipFill>
        <p:spPr bwMode="auto">
          <a:xfrm>
            <a:off x="7934325" y="838200"/>
            <a:ext cx="904875" cy="4895850"/>
          </a:xfrm>
          <a:prstGeom prst="rect">
            <a:avLst/>
          </a:prstGeom>
          <a:noFill/>
          <a:ln w="9525">
            <a:noFill/>
            <a:miter lim="800000"/>
            <a:headEnd/>
            <a:tailEnd/>
          </a:ln>
          <a:effectLst/>
        </p:spPr>
      </p:pic>
      <p:sp>
        <p:nvSpPr>
          <p:cNvPr id="15" name="TextBox 14"/>
          <p:cNvSpPr txBox="1"/>
          <p:nvPr/>
        </p:nvSpPr>
        <p:spPr>
          <a:xfrm>
            <a:off x="7868266" y="5867400"/>
            <a:ext cx="1161087" cy="830997"/>
          </a:xfrm>
          <a:prstGeom prst="rect">
            <a:avLst/>
          </a:prstGeom>
          <a:noFill/>
        </p:spPr>
        <p:txBody>
          <a:bodyPr wrap="none" rtlCol="0">
            <a:spAutoFit/>
          </a:bodyPr>
          <a:lstStyle/>
          <a:p>
            <a:r>
              <a:rPr lang="en-US" sz="1600" b="1" dirty="0" smtClean="0">
                <a:solidFill>
                  <a:srgbClr val="C00000"/>
                </a:solidFill>
              </a:rPr>
              <a:t>Monthly </a:t>
            </a:r>
          </a:p>
          <a:p>
            <a:r>
              <a:rPr lang="en-US" sz="1600" b="1" dirty="0" smtClean="0">
                <a:solidFill>
                  <a:srgbClr val="C00000"/>
                </a:solidFill>
              </a:rPr>
              <a:t>Chlorophyll</a:t>
            </a:r>
          </a:p>
          <a:p>
            <a:r>
              <a:rPr lang="en-US" sz="1600" b="1" dirty="0" smtClean="0">
                <a:solidFill>
                  <a:srgbClr val="C00000"/>
                </a:solidFill>
              </a:rPr>
              <a:t>July 2013</a:t>
            </a:r>
            <a:endParaRPr lang="en-US" sz="1600" b="1" dirty="0">
              <a:solidFill>
                <a:srgbClr val="C00000"/>
              </a:solidFill>
            </a:endParaRPr>
          </a:p>
        </p:txBody>
      </p:sp>
      <p:sp>
        <p:nvSpPr>
          <p:cNvPr id="16" name="Slide Number Placeholder 12"/>
          <p:cNvSpPr>
            <a:spLocks noGrp="1"/>
          </p:cNvSpPr>
          <p:nvPr>
            <p:ph type="sldNum" sz="quarter" idx="12"/>
          </p:nvPr>
        </p:nvSpPr>
        <p:spPr>
          <a:xfrm>
            <a:off x="6553200" y="6356350"/>
            <a:ext cx="2133600" cy="365125"/>
          </a:xfrm>
        </p:spPr>
        <p:txBody>
          <a:bodyPr/>
          <a:lstStyle/>
          <a:p>
            <a:fld id="{E6EA79DD-CB50-45F5-AFCA-F90DD4D94FDA}" type="slidenum">
              <a:rPr lang="en-US" smtClean="0"/>
              <a:pPr/>
              <a:t>9</a:t>
            </a:fld>
            <a:endParaRPr lang="en-US"/>
          </a:p>
        </p:txBody>
      </p:sp>
      <p:sp>
        <p:nvSpPr>
          <p:cNvPr id="17" name="Shape 29"/>
          <p:cNvSpPr txBox="1">
            <a:spLocks noGrp="1"/>
          </p:cNvSpPr>
          <p:nvPr>
            <p:ph type="title"/>
          </p:nvPr>
        </p:nvSpPr>
        <p:spPr>
          <a:xfrm>
            <a:off x="381000" y="122237"/>
            <a:ext cx="8229600" cy="487363"/>
          </a:xfrm>
          <a:prstGeom prst="rect">
            <a:avLst/>
          </a:prstGeom>
        </p:spPr>
        <p:txBody>
          <a:bodyPr lIns="91425" tIns="91425" rIns="91425" bIns="91425" anchor="b" anchorCtr="0">
            <a:noAutofit/>
          </a:bodyPr>
          <a:lstStyle/>
          <a:p>
            <a:pPr lvl="0" algn="ctr" rtl="0">
              <a:buNone/>
            </a:pPr>
            <a:r>
              <a:rPr lang="en" sz="3000" dirty="0" smtClean="0">
                <a:solidFill>
                  <a:srgbClr val="FFC000"/>
                </a:solidFill>
              </a:rPr>
              <a:t>VIIRS Ocean Color Products</a:t>
            </a:r>
            <a:endParaRPr lang="en" sz="3000" dirty="0">
              <a:solidFill>
                <a:srgbClr val="FFC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X:Templates:Presentations:Designs:Shimmer</Template>
  <TotalTime>80110</TotalTime>
  <Words>2322</Words>
  <Application>Microsoft Office PowerPoint</Application>
  <PresentationFormat>On-screen Show (4:3)</PresentationFormat>
  <Paragraphs>425</Paragraphs>
  <Slides>39</Slides>
  <Notes>11</Notes>
  <HiddenSlides>0</HiddenSlides>
  <MMClips>0</MMClips>
  <ScaleCrop>false</ScaleCrop>
  <HeadingPairs>
    <vt:vector size="4" baseType="variant">
      <vt:variant>
        <vt:lpstr>Theme</vt:lpstr>
      </vt:variant>
      <vt:variant>
        <vt:i4>14</vt:i4>
      </vt:variant>
      <vt:variant>
        <vt:lpstr>Slide Titles</vt:lpstr>
      </vt:variant>
      <vt:variant>
        <vt:i4>39</vt:i4>
      </vt:variant>
    </vt:vector>
  </HeadingPairs>
  <TitlesOfParts>
    <vt:vector size="53" baseType="lpstr">
      <vt:lpstr>Textured</vt:lpstr>
      <vt:lpstr>1_Textured</vt:lpstr>
      <vt:lpstr>3_Textured</vt:lpstr>
      <vt:lpstr>Blank Presentation</vt:lpstr>
      <vt:lpstr>Office Theme</vt:lpstr>
      <vt:lpstr>1_Office Theme</vt:lpstr>
      <vt:lpstr>2_Office Theme</vt:lpstr>
      <vt:lpstr>1_Custom Design</vt:lpstr>
      <vt:lpstr>3_Office Theme</vt:lpstr>
      <vt:lpstr>4_Office Theme</vt:lpstr>
      <vt:lpstr>5_Office Theme</vt:lpstr>
      <vt:lpstr>8_Office Theme</vt:lpstr>
      <vt:lpstr>1_Default Design</vt:lpstr>
      <vt:lpstr>6_Office Theme</vt:lpstr>
      <vt:lpstr>Slide 1</vt:lpstr>
      <vt:lpstr>Slide 2</vt:lpstr>
      <vt:lpstr>Slide 3</vt:lpstr>
      <vt:lpstr>Slide 4</vt:lpstr>
      <vt:lpstr>Priority Phenomena of Interest &amp; Associated Indicators</vt:lpstr>
      <vt:lpstr>Slide 6</vt:lpstr>
      <vt:lpstr>Slide 7</vt:lpstr>
      <vt:lpstr>Slide 8</vt:lpstr>
      <vt:lpstr>VIIRS Ocean Color Products</vt:lpstr>
      <vt:lpstr>Satellite Monitoring of Post-Storm Coastal Sediment Plumes</vt:lpstr>
      <vt:lpstr>Gulf Stream VIIRS ACSPO SST  5-day Composite</vt:lpstr>
      <vt:lpstr>Bering Strait VIIRS ACSPO SST</vt:lpstr>
      <vt:lpstr>Operational SAR High-Resolution Coastal Wind Product</vt:lpstr>
      <vt:lpstr>Satellite Ocean Surface Vector Winds</vt:lpstr>
      <vt:lpstr>ASCAT High Wind Speed Retrieval Improvement</vt:lpstr>
      <vt:lpstr>Slide 16</vt:lpstr>
      <vt:lpstr>Slide 17</vt:lpstr>
      <vt:lpstr>Slide 18</vt:lpstr>
      <vt:lpstr>Weekly Lake Erie Bulletin: MERIS 2009-2011</vt:lpstr>
      <vt:lpstr>Weekly Bulletin Switch to MODIS for 2012-2013</vt:lpstr>
      <vt:lpstr>Transition of Envisat/MERIS Ocean Color Products  to Operations; A Look Ahead to Sentinel-3/OLCI Data</vt:lpstr>
      <vt:lpstr>Slide 22</vt:lpstr>
      <vt:lpstr>Slide 23</vt:lpstr>
      <vt:lpstr>“Operational”</vt:lpstr>
      <vt:lpstr>Slide 25</vt:lpstr>
      <vt:lpstr>Slide 26</vt:lpstr>
      <vt:lpstr>Slide 27</vt:lpstr>
      <vt:lpstr>Slide 28</vt:lpstr>
      <vt:lpstr>Slide 29</vt:lpstr>
      <vt:lpstr>Slide 30</vt:lpstr>
      <vt:lpstr>Slide 31</vt:lpstr>
      <vt:lpstr>Slide 32</vt:lpstr>
      <vt:lpstr>Slide 33</vt:lpstr>
      <vt:lpstr>Slide 34</vt:lpstr>
      <vt:lpstr>GEO 2012-2015 Workplan Task SB-01 Oceans and Society: Blue Planet</vt:lpstr>
      <vt:lpstr>Slide 36</vt:lpstr>
      <vt:lpstr>Slide 37</vt:lpstr>
      <vt:lpstr>Slide 38</vt:lpstr>
      <vt:lpstr>Slide 39</vt:lpstr>
    </vt:vector>
  </TitlesOfParts>
  <Company>OAO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Paul M. DiGiacomo</dc:creator>
  <cp:lastModifiedBy>pauld</cp:lastModifiedBy>
  <cp:revision>1506</cp:revision>
  <cp:lastPrinted>2006-01-20T22:22:32Z</cp:lastPrinted>
  <dcterms:created xsi:type="dcterms:W3CDTF">2004-06-02T21:37:19Z</dcterms:created>
  <dcterms:modified xsi:type="dcterms:W3CDTF">2014-09-09T13:56:31Z</dcterms:modified>
</cp:coreProperties>
</file>